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70" r:id="rId3"/>
    <p:sldId id="271" r:id="rId4"/>
    <p:sldId id="273" r:id="rId5"/>
    <p:sldId id="272" r:id="rId6"/>
    <p:sldId id="274" r:id="rId7"/>
    <p:sldId id="277" r:id="rId8"/>
    <p:sldId id="276" r:id="rId9"/>
    <p:sldId id="304" r:id="rId10"/>
    <p:sldId id="308" r:id="rId11"/>
    <p:sldId id="278" r:id="rId12"/>
    <p:sldId id="279" r:id="rId13"/>
    <p:sldId id="280" r:id="rId14"/>
    <p:sldId id="281" r:id="rId15"/>
    <p:sldId id="282" r:id="rId16"/>
    <p:sldId id="32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319" r:id="rId34"/>
    <p:sldId id="301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21" r:id="rId44"/>
    <p:sldId id="320" r:id="rId45"/>
    <p:sldId id="268" r:id="rId46"/>
    <p:sldId id="269" r:id="rId4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4C7659-1FA4-4976-AFE7-B4C7C9CB4A66}" v="537" dt="2022-06-06T18:36:13.568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 autoAdjust="0"/>
    <p:restoredTop sz="94660"/>
  </p:normalViewPr>
  <p:slideViewPr>
    <p:cSldViewPr>
      <p:cViewPr varScale="1">
        <p:scale>
          <a:sx n="42" d="100"/>
          <a:sy n="42" d="100"/>
        </p:scale>
        <p:origin x="992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25" d="100"/>
          <a:sy n="25" d="100"/>
        </p:scale>
        <p:origin x="2980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9C854-1EC6-4A36-8B1E-57ED43B732FA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6B67A-2FEB-4025-B985-2AACBEE07F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53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6B67A-2FEB-4025-B985-2AACBEE07F3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297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0EA6-A902-486E-B0C9-5D46982FF19E}" type="datetime1">
              <a:rPr lang="en-US" altLang="ko-KR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639F145-C5A1-EFD2-66F1-7F57B067443C}"/>
              </a:ext>
            </a:extLst>
          </p:cNvPr>
          <p:cNvSpPr txBox="1">
            <a:spLocks/>
          </p:cNvSpPr>
          <p:nvPr userDrawn="1"/>
        </p:nvSpPr>
        <p:spPr>
          <a:xfrm>
            <a:off x="16129000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393E5F-521B-4CAD-9D3A-AE923D912DCE}" type="slidenum">
              <a:rPr lang="en-US" smtClean="0"/>
              <a:pPr/>
              <a:t>‹#›</a:t>
            </a:fld>
            <a:r>
              <a:rPr lang="en-US" dirty="0"/>
              <a:t>/46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CEB1F-628B-4C8C-8AA8-3A8B791F0A04}" type="datetime1">
              <a:rPr lang="en-US" altLang="ko-KR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2B845-1A98-45B2-AFBC-A04B663FE36F}" type="datetime1">
              <a:rPr lang="en-US" altLang="ko-KR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3400" y="9791700"/>
            <a:ext cx="2133600" cy="365125"/>
          </a:xfrm>
        </p:spPr>
        <p:txBody>
          <a:bodyPr/>
          <a:lstStyle/>
          <a:p>
            <a:fld id="{D8789530-D654-42FB-81E4-244D74D5935C}" type="datetime1">
              <a:rPr lang="en-US" altLang="ko-KR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979170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r>
              <a:rPr lang="en-US" dirty="0"/>
              <a:t>/46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A26FC7-70DF-5E93-289C-4A4054067619}"/>
              </a:ext>
            </a:extLst>
          </p:cNvPr>
          <p:cNvGrpSpPr/>
          <p:nvPr userDrawn="1"/>
        </p:nvGrpSpPr>
        <p:grpSpPr>
          <a:xfrm>
            <a:off x="690034" y="686772"/>
            <a:ext cx="16875166" cy="8913228"/>
            <a:chOff x="690034" y="686772"/>
            <a:chExt cx="16875166" cy="8913228"/>
          </a:xfrm>
        </p:grpSpPr>
        <p:grpSp>
          <p:nvGrpSpPr>
            <p:cNvPr id="13" name="그룹 1001">
              <a:extLst>
                <a:ext uri="{FF2B5EF4-FFF2-40B4-BE49-F238E27FC236}">
                  <a16:creationId xmlns:a16="http://schemas.microsoft.com/office/drawing/2014/main" id="{C8C7ED34-839E-5731-86BE-42636DD34F81}"/>
                </a:ext>
              </a:extLst>
            </p:cNvPr>
            <p:cNvGrpSpPr/>
            <p:nvPr/>
          </p:nvGrpSpPr>
          <p:grpSpPr>
            <a:xfrm>
              <a:off x="690034" y="686772"/>
              <a:ext cx="16875166" cy="8912169"/>
              <a:chOff x="705274" y="686772"/>
              <a:chExt cx="16875166" cy="8912169"/>
            </a:xfrm>
          </p:grpSpPr>
          <p:pic>
            <p:nvPicPr>
              <p:cNvPr id="16" name="Object 2">
                <a:extLst>
                  <a:ext uri="{FF2B5EF4-FFF2-40B4-BE49-F238E27FC236}">
                    <a16:creationId xmlns:a16="http://schemas.microsoft.com/office/drawing/2014/main" id="{62C03C42-B4F8-0EC1-59AC-F0752DFC1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05274" y="686772"/>
                <a:ext cx="16875166" cy="8912169"/>
              </a:xfrm>
              <a:prstGeom prst="rect">
                <a:avLst/>
              </a:prstGeom>
            </p:spPr>
          </p:pic>
        </p:grpSp>
        <p:grpSp>
          <p:nvGrpSpPr>
            <p:cNvPr id="14" name="그룹 1003">
              <a:extLst>
                <a:ext uri="{FF2B5EF4-FFF2-40B4-BE49-F238E27FC236}">
                  <a16:creationId xmlns:a16="http://schemas.microsoft.com/office/drawing/2014/main" id="{9D87131C-D33D-7C87-BCE2-45B3F3133ACD}"/>
                </a:ext>
              </a:extLst>
            </p:cNvPr>
            <p:cNvGrpSpPr/>
            <p:nvPr/>
          </p:nvGrpSpPr>
          <p:grpSpPr>
            <a:xfrm>
              <a:off x="729776" y="9352381"/>
              <a:ext cx="16813081" cy="247619"/>
              <a:chOff x="729776" y="9352381"/>
              <a:chExt cx="16813081" cy="247619"/>
            </a:xfrm>
          </p:grpSpPr>
          <p:pic>
            <p:nvPicPr>
              <p:cNvPr id="15" name="Object 8">
                <a:extLst>
                  <a:ext uri="{FF2B5EF4-FFF2-40B4-BE49-F238E27FC236}">
                    <a16:creationId xmlns:a16="http://schemas.microsoft.com/office/drawing/2014/main" id="{ED20A218-1218-AC44-100D-120934B354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29776" y="9352381"/>
                <a:ext cx="16813081" cy="24761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88CEB-986F-4508-9164-7F79D84EAA1A}" type="datetime1">
              <a:rPr lang="en-US" altLang="ko-KR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4E05-49E5-4A91-8DE3-BD6D124CE1DF}" type="datetime1">
              <a:rPr lang="en-US" altLang="ko-KR" smtClean="0"/>
              <a:t>6/12/2022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6263-29C0-4278-8195-3E2B40A915CA}" type="datetime1">
              <a:rPr lang="en-US" altLang="ko-KR" smtClean="0"/>
              <a:t>6/12/2022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E66F6-06CA-42C3-9A62-AD7C4FAF691F}" type="datetime1">
              <a:rPr lang="en-US" altLang="ko-KR" smtClean="0"/>
              <a:t>6/12/2022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7F9F1-A31C-4963-8A08-198E5969C948}" type="datetime1">
              <a:rPr lang="en-US" altLang="ko-KR" smtClean="0"/>
              <a:t>6/12/2022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3742F-FE08-4AEF-A526-E158EEFB20D3}" type="datetime1">
              <a:rPr lang="en-US" altLang="ko-KR" smtClean="0"/>
              <a:t>6/12/2022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6FFA-9959-49CB-8491-3BD784B411B6}" type="datetime1">
              <a:rPr lang="en-US" altLang="ko-KR" smtClean="0"/>
              <a:t>6/12/2022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F447F-B37D-498C-9849-F714429DBB57}" type="datetime1">
              <a:rPr lang="en-US" altLang="ko-KR" smtClean="0"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925800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hyperlink" Target="https://aihub.or.kr/aidata/8007" TargetMode="External"/><Relationship Id="rId4" Type="http://schemas.openxmlformats.org/officeDocument/2006/relationships/hyperlink" Target="https://aihub.or.kr/node/34125" TargetMode="External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aihub.or.kr/aidata/34113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55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58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pn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sv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0.png"/><Relationship Id="rId5" Type="http://schemas.openxmlformats.org/officeDocument/2006/relationships/image" Target="../media/image11.svg"/><Relationship Id="rId10" Type="http://schemas.openxmlformats.org/officeDocument/2006/relationships/image" Target="../media/image6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68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17.png"/><Relationship Id="rId9" Type="http://schemas.openxmlformats.org/officeDocument/2006/relationships/image" Target="../media/image14.png"/><Relationship Id="rId14" Type="http://schemas.openxmlformats.org/officeDocument/2006/relationships/image" Target="../media/image21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inhovation97.tistory.com/36" TargetMode="External"/><Relationship Id="rId3" Type="http://schemas.openxmlformats.org/officeDocument/2006/relationships/hyperlink" Target="http://www.kyobobook.co.kr/product/detailViewKor.laf?ejkGb=KOR&amp;mallGb=KOR&amp;barcode=9791156645078&amp;orderClick=LAG&amp;Kc" TargetMode="External"/><Relationship Id="rId7" Type="http://schemas.openxmlformats.org/officeDocument/2006/relationships/hyperlink" Target="https://www.kaggle.com/code/dmitirycherezov/chollet-c-5-3-2" TargetMode="External"/><Relationship Id="rId2" Type="http://schemas.openxmlformats.org/officeDocument/2006/relationships/hyperlink" Target="http://www.kyobobook.co.kr/product/detailViewKor.laf?ejkGb=KOR&amp;mallGb=KOR&amp;barcode=9788970508948&amp;orderClick=LAG&amp;K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code/taldanko/pytorch-cats-vs-dogs-cnn" TargetMode="External"/><Relationship Id="rId5" Type="http://schemas.openxmlformats.org/officeDocument/2006/relationships/hyperlink" Target="https://ebbnflow.tistory.com/167" TargetMode="External"/><Relationship Id="rId4" Type="http://schemas.openxmlformats.org/officeDocument/2006/relationships/hyperlink" Target="https://excelsior-cjh.tistory.com/183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5.png"/><Relationship Id="rId4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lectimes.com/news/articleView.html?idxno=219170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1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12" Type="http://schemas.openxmlformats.org/officeDocument/2006/relationships/hyperlink" Target="https://aihub.or.kr/aidata/3411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ihub.or.kr/node/34125" TargetMode="External"/><Relationship Id="rId11" Type="http://schemas.microsoft.com/office/2007/relationships/hdphoto" Target="../media/hdphoto2.wdp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4105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53968" y="6602960"/>
            <a:ext cx="3817273" cy="1270849"/>
            <a:chOff x="12653968" y="6602960"/>
            <a:chExt cx="3817273" cy="1270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53968" y="6602960"/>
              <a:ext cx="3817273" cy="12708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87603" y="6739237"/>
            <a:ext cx="2921645" cy="9022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9776" y="8759524"/>
            <a:ext cx="16813081" cy="840476"/>
            <a:chOff x="729776" y="8759524"/>
            <a:chExt cx="16813081" cy="8404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776" y="8759524"/>
              <a:ext cx="16813081" cy="84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09229" y="2302785"/>
            <a:ext cx="1022821" cy="817668"/>
            <a:chOff x="15609229" y="2302785"/>
            <a:chExt cx="1022821" cy="8176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5609229" y="2302785"/>
              <a:ext cx="1022821" cy="817668"/>
            </a:xfrm>
            <a:prstGeom prst="rect">
              <a:avLst/>
            </a:prstGeom>
          </p:spPr>
        </p:pic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E08ADD28-FDEF-CBD9-F86E-776EEBF94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8634" y="2495883"/>
            <a:ext cx="9758365" cy="2297966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ko-KR" sz="6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</a:t>
            </a:r>
            <a:r>
              <a:rPr lang="ko-KR" altLang="en-US" sz="6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알고리즘을 이용한 </a:t>
            </a:r>
            <a:br>
              <a:rPr lang="en-US" altLang="ko-KR" sz="6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ko-KR" altLang="en-US" sz="6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조선대학교 내 전동 </a:t>
            </a:r>
            <a:r>
              <a:rPr lang="ko-KR" altLang="en-US" sz="60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en-US" altLang="ko-KR" sz="6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br>
              <a:rPr lang="en-US" altLang="ko-KR" sz="6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ko-KR" altLang="en-US" sz="6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불법</a:t>
            </a:r>
            <a:r>
              <a:rPr lang="en-US" altLang="ko-KR" sz="6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6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주행 인식</a:t>
            </a:r>
            <a:r>
              <a:rPr lang="en-US" altLang="ko-KR" sz="6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6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인공지능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76E52-0CD8-B39B-D3AD-BBC57F1FE96A}"/>
              </a:ext>
            </a:extLst>
          </p:cNvPr>
          <p:cNvSpPr txBox="1"/>
          <p:nvPr/>
        </p:nvSpPr>
        <p:spPr>
          <a:xfrm>
            <a:off x="1371600" y="6844799"/>
            <a:ext cx="4657044" cy="17543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담당과목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산학캡스톤디자인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lvl="0">
              <a:defRPr/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학기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2022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년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학기</a:t>
            </a:r>
          </a:p>
          <a:p>
            <a:pPr lvl="0">
              <a:defRPr/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담당교수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정현숙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(04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분반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  <a:p>
            <a:pPr lvl="0">
              <a:defRPr/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4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</a:t>
            </a:r>
          </a:p>
          <a:p>
            <a:pPr lvl="0">
              <a:defRPr/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날짜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2022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년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13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</a:t>
            </a:r>
          </a:p>
          <a:p>
            <a:pPr lvl="0">
              <a:defRPr/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조원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전은민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조장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),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마지안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이지혜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이수정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6F472B-46A6-0718-AC49-2DF3B50EB48B}"/>
              </a:ext>
            </a:extLst>
          </p:cNvPr>
          <p:cNvSpPr txBox="1"/>
          <p:nvPr/>
        </p:nvSpPr>
        <p:spPr>
          <a:xfrm>
            <a:off x="3443450" y="5285850"/>
            <a:ext cx="115679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solidFill>
                  <a:srgbClr val="42424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AI </a:t>
            </a:r>
            <a:r>
              <a:rPr lang="en-US" altLang="ko-KR" sz="2000" b="0" i="0" dirty="0">
                <a:solidFill>
                  <a:srgbClr val="424242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for illegal driving detection of electric kickboards in Chosun Univ using CNN</a:t>
            </a:r>
          </a:p>
          <a:p>
            <a:pPr lvl="0" algn="ctr">
              <a:defRPr/>
            </a:pPr>
            <a:r>
              <a:rPr lang="en-US" altLang="ko-KR" sz="2400" dirty="0">
                <a:solidFill>
                  <a:srgbClr val="42424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(CNN Detection cam</a:t>
            </a:r>
            <a:r>
              <a:rPr lang="en-US" altLang="ko-KR" sz="2400" b="0" i="0" dirty="0">
                <a:solidFill>
                  <a:srgbClr val="424242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: </a:t>
            </a:r>
            <a:r>
              <a:rPr lang="en-US" altLang="ko-KR" sz="2400" dirty="0">
                <a:solidFill>
                  <a:srgbClr val="42424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CDC)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720922-038A-F13F-D60A-04E00414F867}"/>
              </a:ext>
            </a:extLst>
          </p:cNvPr>
          <p:cNvSpPr txBox="1"/>
          <p:nvPr/>
        </p:nvSpPr>
        <p:spPr>
          <a:xfrm>
            <a:off x="8001000" y="6191190"/>
            <a:ext cx="2819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발표자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전은민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7D8AF9-CAB1-7E0F-B4DD-45824E5BE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10</a:t>
            </a:fld>
            <a:r>
              <a:rPr lang="en-US" altLang="ko-KR" dirty="0"/>
              <a:t>/46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4B7E7-8F98-DAF5-3266-2418B9A2E35E}"/>
              </a:ext>
            </a:extLst>
          </p:cNvPr>
          <p:cNvSpPr txBox="1"/>
          <p:nvPr/>
        </p:nvSpPr>
        <p:spPr>
          <a:xfrm>
            <a:off x="2362200" y="812939"/>
            <a:ext cx="1248290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머신 러닝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알고리즘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가지 소개 및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Detection Cam  CNN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알고리즘 선정 이유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2222D-C713-9656-2463-4B1AE0459B80}"/>
              </a:ext>
            </a:extLst>
          </p:cNvPr>
          <p:cNvSpPr txBox="1"/>
          <p:nvPr/>
        </p:nvSpPr>
        <p:spPr>
          <a:xfrm>
            <a:off x="2628900" y="7899989"/>
            <a:ext cx="13030200" cy="1268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선정 이유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CNN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은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Convolution(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합성곱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과정과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Pooling(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압축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과정을 거치며 이미지 특징을 추출하여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주로 이미지나 영상 데이터를 처리할 때 쓰인다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이미지 학습 시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flatten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하는 경우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공간적 지역적 정보가 손실되는 문제가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DNN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보다 더 적고 효율적이기 때문에 이 모델을 선정하였다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805EE4-8D83-422E-19D6-8B5F87C23DBD}"/>
              </a:ext>
            </a:extLst>
          </p:cNvPr>
          <p:cNvSpPr txBox="1"/>
          <p:nvPr/>
        </p:nvSpPr>
        <p:spPr>
          <a:xfrm>
            <a:off x="1295400" y="1752927"/>
            <a:ext cx="104345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CNN(Convolutional Neural Network, </a:t>
            </a:r>
            <a:r>
              <a:rPr lang="ko-KR" altLang="en-US" sz="3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합성곱</a:t>
            </a:r>
            <a:r>
              <a:rPr lang="ko-KR" altLang="en-US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신경망</a:t>
            </a:r>
            <a:r>
              <a:rPr lang="en-US" altLang="ko-KR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A70377-D3E9-60BC-83B4-5155CB0F402A}"/>
              </a:ext>
            </a:extLst>
          </p:cNvPr>
          <p:cNvSpPr txBox="1"/>
          <p:nvPr/>
        </p:nvSpPr>
        <p:spPr>
          <a:xfrm>
            <a:off x="2628900" y="735330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데이터의 특징을 추출하여 특징들의 패턴을 파악하는 구조이다.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E41C93-9909-ACA6-345B-3E1A3C05C78C}"/>
              </a:ext>
            </a:extLst>
          </p:cNvPr>
          <p:cNvSpPr/>
          <p:nvPr/>
        </p:nvSpPr>
        <p:spPr>
          <a:xfrm>
            <a:off x="2514600" y="7899989"/>
            <a:ext cx="13411200" cy="12681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46FD898-43B7-90E9-8268-71C2185A4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439" y="2897875"/>
            <a:ext cx="13360661" cy="342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4EFB7A-0588-92D5-7B2B-3A9F93285097}"/>
              </a:ext>
            </a:extLst>
          </p:cNvPr>
          <p:cNvSpPr txBox="1"/>
          <p:nvPr/>
        </p:nvSpPr>
        <p:spPr>
          <a:xfrm>
            <a:off x="685800" y="9760766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사진 출처 : https://www.datamaker.io/posts/33/ </a:t>
            </a:r>
          </a:p>
        </p:txBody>
      </p:sp>
    </p:spTree>
    <p:extLst>
      <p:ext uri="{BB962C8B-B14F-4D97-AF65-F5344CB8AC3E}">
        <p14:creationId xmlns:p14="http://schemas.microsoft.com/office/powerpoint/2010/main" val="265373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2DF94C3-15C1-74F4-C8F2-8553B393859F}"/>
              </a:ext>
            </a:extLst>
          </p:cNvPr>
          <p:cNvSpPr txBox="1"/>
          <p:nvPr/>
        </p:nvSpPr>
        <p:spPr>
          <a:xfrm>
            <a:off x="1143000" y="1824336"/>
            <a:ext cx="55297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[2]</a:t>
            </a:r>
            <a:r>
              <a:rPr lang="ko-KR" altLang="en-US" sz="32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320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</a:t>
            </a:r>
            <a:r>
              <a:rPr lang="ko-KR" altLang="en-US" sz="32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 선정 이유</a:t>
            </a:r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32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lvl="0">
              <a:defRPr/>
            </a:pPr>
            <a:endParaRPr lang="en-US" altLang="ko-KR" sz="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FB4EE6-7C52-063C-71BF-FCC6B4EB64BA}"/>
              </a:ext>
            </a:extLst>
          </p:cNvPr>
          <p:cNvSpPr txBox="1"/>
          <p:nvPr/>
        </p:nvSpPr>
        <p:spPr>
          <a:xfrm>
            <a:off x="2362200" y="812939"/>
            <a:ext cx="773481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- CNN Detection Cam  </a:t>
            </a:r>
            <a:r>
              <a:rPr lang="ko-KR" altLang="en-US" sz="240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</a:t>
            </a:r>
            <a:r>
              <a:rPr lang="ko-KR" altLang="en-US" sz="24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선정 이유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06BE336-2293-8F7C-F9AC-2E29B0E78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986543"/>
              </p:ext>
            </p:extLst>
          </p:nvPr>
        </p:nvGraphicFramePr>
        <p:xfrm>
          <a:off x="5791200" y="2469838"/>
          <a:ext cx="7571576" cy="6449294"/>
        </p:xfrm>
        <a:graphic>
          <a:graphicData uri="http://schemas.openxmlformats.org/drawingml/2006/table">
            <a:tbl>
              <a:tblPr/>
              <a:tblGrid>
                <a:gridCol w="913783">
                  <a:extLst>
                    <a:ext uri="{9D8B030D-6E8A-4147-A177-3AD203B41FA5}">
                      <a16:colId xmlns:a16="http://schemas.microsoft.com/office/drawing/2014/main" val="3161986556"/>
                    </a:ext>
                  </a:extLst>
                </a:gridCol>
                <a:gridCol w="3304430">
                  <a:extLst>
                    <a:ext uri="{9D8B030D-6E8A-4147-A177-3AD203B41FA5}">
                      <a16:colId xmlns:a16="http://schemas.microsoft.com/office/drawing/2014/main" val="2266975216"/>
                    </a:ext>
                  </a:extLst>
                </a:gridCol>
                <a:gridCol w="3353363">
                  <a:extLst>
                    <a:ext uri="{9D8B030D-6E8A-4147-A177-3AD203B41FA5}">
                      <a16:colId xmlns:a16="http://schemas.microsoft.com/office/drawing/2014/main" val="718239489"/>
                    </a:ext>
                  </a:extLst>
                </a:gridCol>
              </a:tblGrid>
              <a:tr h="439669">
                <a:tc grid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 err="1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라즈베리파이</a:t>
                      </a:r>
                      <a:endParaRPr lang="ko-KR" altLang="en-US" sz="1200" dirty="0"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49485" marR="49485" marT="49485" marB="4948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아두이노</a:t>
                      </a:r>
                      <a:endParaRPr lang="ko-KR" altLang="en-US" sz="1200"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49485" marR="49485" marT="49485" marB="4948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362810"/>
                  </a:ext>
                </a:extLst>
              </a:tr>
              <a:tr h="2010260">
                <a:tc grid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49485" marR="49485" marT="49485" marB="4948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49485" marR="49485" marT="49485" marB="4948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2157783"/>
                  </a:ext>
                </a:extLst>
              </a:tr>
              <a:tr h="439669">
                <a:tc rowSpan="4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차이점</a:t>
                      </a:r>
                      <a:endParaRPr lang="ko-KR" altLang="en-US" sz="1200" dirty="0"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49485" marR="49485" marT="49485" marB="4948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운영체제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O</a:t>
                      </a:r>
                      <a:endParaRPr lang="en-US" sz="1200" dirty="0"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49485" marR="49485" marT="49485" marB="4948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운영체제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X</a:t>
                      </a:r>
                      <a:endParaRPr lang="en-US" sz="1200" dirty="0"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49485" marR="49485" marT="49485" marB="4948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8456397"/>
                  </a:ext>
                </a:extLst>
              </a:tr>
              <a:tr h="7998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Python, C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언어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 JAVA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등 다른 소프트웨어 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기반 애플리케이션 확장 가능</a:t>
                      </a:r>
                      <a:endParaRPr lang="ko-KR" altLang="en-US" sz="1200" dirty="0"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49485" marR="49485" marT="49485" marB="4948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C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언어가 약간 변형된 언어 사용</a:t>
                      </a:r>
                      <a:endParaRPr lang="ko-KR" altLang="en-US" sz="1200" dirty="0"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49485" marR="49485" marT="49485" marB="4948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824789"/>
                  </a:ext>
                </a:extLst>
              </a:tr>
              <a:tr h="11600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외부기기 제어에 약한 경향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 </a:t>
                      </a: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트랜지스터가 외부기기를 다루는 대신</a:t>
                      </a:r>
                      <a:endParaRPr lang="en-US" altLang="ko-KR" sz="1200" dirty="0">
                        <a:solidFill>
                          <a:srgbClr val="000000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 연산처리가 강함</a:t>
                      </a:r>
                      <a:endParaRPr lang="ko-KR" altLang="en-US" sz="1200" dirty="0"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49485" marR="49485" marT="49485" marB="4948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외부기기를 직접제어</a:t>
                      </a:r>
                      <a:endParaRPr lang="ko-KR" altLang="en-US" sz="1200" dirty="0"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49485" marR="49485" marT="49485" marB="4948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128824"/>
                  </a:ext>
                </a:extLst>
              </a:tr>
              <a:tr h="7998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카메라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비디오 등 복잡한 수치 계산과 </a:t>
                      </a:r>
                      <a:b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</a:b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그래픽 처리사용에 적합</a:t>
                      </a:r>
                      <a:endParaRPr lang="ko-KR" altLang="en-US" sz="1200" dirty="0"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49485" marR="49485" marT="49485" marB="4948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센서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 LCD, 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모터와 같은 외부 제어에 적합</a:t>
                      </a:r>
                      <a:endParaRPr lang="ko-KR" altLang="en-US" sz="1200" dirty="0"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49485" marR="49485" marT="49485" marB="4948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43924"/>
                  </a:ext>
                </a:extLst>
              </a:tr>
              <a:tr h="799873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공통점</a:t>
                      </a:r>
                      <a:endParaRPr lang="ko-KR" altLang="en-US" sz="1200" dirty="0"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49485" marR="49485" marT="49485" marB="4948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DIY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프로젝트에 사용할 수 있는 </a:t>
                      </a:r>
                      <a:r>
                        <a:rPr lang="ko-KR" altLang="en-US" sz="1200" dirty="0" err="1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싱글보드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 컴퓨터</a:t>
                      </a:r>
                      <a:endParaRPr lang="ko-KR" altLang="en-US" sz="1200" dirty="0"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가격대도 저렴한 장점이 있음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.</a:t>
                      </a:r>
                      <a:endParaRPr lang="ko-KR" altLang="en-US" sz="1200" dirty="0"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49485" marR="49485" marT="49485" marB="4948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222647"/>
                  </a:ext>
                </a:extLst>
              </a:tr>
            </a:tbl>
          </a:graphicData>
        </a:graphic>
      </p:graphicFrame>
      <p:pic>
        <p:nvPicPr>
          <p:cNvPr id="12" name="Picture 1">
            <a:extLst>
              <a:ext uri="{FF2B5EF4-FFF2-40B4-BE49-F238E27FC236}">
                <a16:creationId xmlns:a16="http://schemas.microsoft.com/office/drawing/2014/main" id="{29074EA7-1E5C-5430-1C9E-39AC8333D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139" y="3086100"/>
            <a:ext cx="1777581" cy="166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7B8B37CF-00D8-3634-3F48-07724A6A9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086100"/>
            <a:ext cx="1784339" cy="166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DC9BD6-D8F9-2A00-84E9-DB3E75664756}"/>
              </a:ext>
            </a:extLst>
          </p:cNvPr>
          <p:cNvSpPr txBox="1"/>
          <p:nvPr/>
        </p:nvSpPr>
        <p:spPr>
          <a:xfrm>
            <a:off x="5486400" y="5362821"/>
            <a:ext cx="8779857" cy="212365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20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</a:t>
            </a:r>
            <a:r>
              <a:rPr lang="ko-KR" altLang="en-US" sz="2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선정 이유 </a:t>
            </a:r>
            <a:r>
              <a:rPr lang="en-US" altLang="ko-KR" sz="2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endParaRPr lang="en-US" altLang="ko-KR" sz="16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카메라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비디오 등 복잡한 수치 계산과 그래픽 처리에 적합한 것은 </a:t>
            </a:r>
            <a:r>
              <a:rPr lang="ko-KR" altLang="en-US" sz="160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</a:t>
            </a:r>
            <a:endParaRPr lang="en-US" altLang="ko-KR" sz="160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160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160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</a:t>
            </a:r>
            <a:r>
              <a:rPr lang="ko-KR" altLang="en-US" sz="1600" b="1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CNN＇</a:t>
            </a:r>
            <a:r>
              <a:rPr lang="ko-KR" altLang="en-US" sz="1600" b="1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알고리즘을 이용한 조선대학교 내 전동 </a:t>
            </a:r>
            <a:r>
              <a:rPr lang="ko-KR" altLang="en-US" sz="1600" b="1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ko-KR" altLang="en-US" sz="1600" b="1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 불법 주행 인식 </a:t>
            </a:r>
            <a:r>
              <a:rPr lang="ko-KR" altLang="en-US" sz="1600" b="1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인공지능’</a:t>
            </a:r>
            <a:r>
              <a:rPr lang="ko-KR" altLang="en-US" sz="160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은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 학습시킨</a:t>
            </a:r>
            <a:endParaRPr lang="en-US" altLang="ko-KR" sz="160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    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인공지능 모델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(H5)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 </a:t>
            </a:r>
            <a:r>
              <a:rPr lang="ko-KR" altLang="en-US" sz="160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</a:t>
            </a:r>
            <a:r>
              <a:rPr lang="en-US" altLang="ko-KR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카메라로 주행을 촬영한 사진을 </a:t>
            </a:r>
            <a:endParaRPr lang="en-US" altLang="ko-KR" sz="1600" dirty="0">
              <a:solidFill>
                <a:srgbClr val="0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적용하여 주행 가능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불가능을 판별하는 과정을 거쳐야 함으로 </a:t>
            </a:r>
            <a:r>
              <a:rPr lang="ko-KR" altLang="en-US" sz="160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라즈베리파이가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 더 적합</a:t>
            </a:r>
            <a:endParaRPr lang="ko-KR" altLang="en-US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10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6462C32-797C-7CAD-7252-03ED99C93FEC}"/>
              </a:ext>
            </a:extLst>
          </p:cNvPr>
          <p:cNvSpPr txBox="1"/>
          <p:nvPr/>
        </p:nvSpPr>
        <p:spPr>
          <a:xfrm>
            <a:off x="2335220" y="871835"/>
            <a:ext cx="562846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-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개발환경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F8AD42FF-15CC-E42E-F1B8-E595D436B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790036"/>
              </p:ext>
            </p:extLst>
          </p:nvPr>
        </p:nvGraphicFramePr>
        <p:xfrm>
          <a:off x="2335220" y="1791893"/>
          <a:ext cx="13563600" cy="710209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546228058"/>
                    </a:ext>
                  </a:extLst>
                </a:gridCol>
                <a:gridCol w="3694599">
                  <a:extLst>
                    <a:ext uri="{9D8B030D-6E8A-4147-A177-3AD203B41FA5}">
                      <a16:colId xmlns:a16="http://schemas.microsoft.com/office/drawing/2014/main" val="3170330348"/>
                    </a:ext>
                  </a:extLst>
                </a:gridCol>
                <a:gridCol w="7659201">
                  <a:extLst>
                    <a:ext uri="{9D8B030D-6E8A-4147-A177-3AD203B41FA5}">
                      <a16:colId xmlns:a16="http://schemas.microsoft.com/office/drawing/2014/main" val="3363384849"/>
                    </a:ext>
                  </a:extLst>
                </a:gridCol>
              </a:tblGrid>
              <a:tr h="5563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선정 이유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684220"/>
                  </a:ext>
                </a:extLst>
              </a:tr>
              <a:tr h="14914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운영체제</a:t>
                      </a:r>
                      <a:r>
                        <a:rPr lang="en-US" altLang="ko-KR" sz="18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(OS)</a:t>
                      </a:r>
                      <a:endParaRPr lang="ko-KR" altLang="en-US" sz="1800" b="1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50000"/>
                        </a:lnSpc>
                      </a:pP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MS Windows 11 Education</a:t>
                      </a:r>
                    </a:p>
                    <a:p>
                      <a:pPr algn="ctr" fontAlgn="base" latinLnBrk="0">
                        <a:lnSpc>
                          <a:spcPct val="150000"/>
                        </a:lnSpc>
                      </a:pP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Linux </a:t>
                      </a:r>
                      <a:r>
                        <a:rPr lang="en-US" altLang="ko-KR" sz="1400" b="1" kern="1200" dirty="0" err="1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raspberrypi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5.15.32-v71+</a:t>
                      </a:r>
                      <a:endParaRPr lang="en-US" altLang="ko-KR" sz="1400" b="1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400" b="1" u="sng" strike="noStrike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(windows)</a:t>
                      </a:r>
                      <a:r>
                        <a:rPr lang="ko-KR" altLang="en-US" sz="1400" b="1" u="sng" strike="noStrike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윈도우는 마이크로소프트사가 개발한 운영체제</a:t>
                      </a:r>
                      <a:r>
                        <a:rPr lang="en-US" altLang="ko-KR" sz="1400" b="1" u="sng" strike="noStrike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. </a:t>
                      </a:r>
                      <a:r>
                        <a:rPr lang="ko-KR" altLang="en-US" sz="1400" b="1" u="sng" strike="noStrike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현재 전 세계 </a:t>
                      </a:r>
                      <a:r>
                        <a:rPr lang="en-US" altLang="ko-KR" sz="1400" b="1" u="sng" strike="noStrike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90%</a:t>
                      </a:r>
                      <a:r>
                        <a:rPr lang="ko-KR" altLang="en-US" sz="1400" b="1" u="sng" strike="noStrike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의 개인용 컴퓨터에서 쓰고 있음</a:t>
                      </a:r>
                      <a:r>
                        <a:rPr lang="en-US" altLang="ko-KR" sz="1400" b="1" u="sng" strike="noStrike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.  windows 11</a:t>
                      </a:r>
                      <a:r>
                        <a:rPr lang="ko-KR" altLang="en-US" sz="1400" b="1" u="sng" strike="noStrike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은 </a:t>
                      </a:r>
                      <a:r>
                        <a:rPr lang="en-US" altLang="ko-KR" sz="1400" b="1" u="sng" strike="noStrike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windows</a:t>
                      </a:r>
                      <a:r>
                        <a:rPr lang="ko-KR" altLang="en-US" sz="1400" b="1" u="sng" strike="noStrike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의 최신 버전으로</a:t>
                      </a:r>
                      <a:r>
                        <a:rPr lang="en-US" altLang="ko-KR" sz="1400" b="1" u="sng" strike="noStrike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  </a:t>
                      </a:r>
                      <a:r>
                        <a:rPr lang="ko-KR" altLang="en-US" sz="1400" b="1" u="sng" strike="noStrike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호환되는 유명프로그램이 많다는 장점</a:t>
                      </a:r>
                      <a:r>
                        <a:rPr lang="en-US" altLang="ko-KR" sz="1400" b="1" u="sng" strike="noStrike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. 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400" b="1" u="sng" strike="noStrike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(Linux)</a:t>
                      </a: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먼저 리눅스 계열로 </a:t>
                      </a:r>
                      <a:r>
                        <a:rPr lang="ko-KR" altLang="en-US" sz="1400" b="1" kern="1200" dirty="0" err="1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라즈비언이</a:t>
                      </a: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가장 대표적이다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.</a:t>
                      </a:r>
                      <a:endParaRPr lang="ko-KR" altLang="en-US" sz="1400" b="1" i="0" u="sng" strike="noStrike" kern="1200" dirty="0">
                        <a:solidFill>
                          <a:schemeClr val="dk1"/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012389"/>
                  </a:ext>
                </a:extLst>
              </a:tr>
              <a:tr h="785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개발언어</a:t>
                      </a:r>
                      <a:r>
                        <a:rPr lang="en-US" altLang="ko-KR" sz="18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(language)</a:t>
                      </a:r>
                      <a:endParaRPr lang="ko-KR" altLang="en-US" sz="1800" b="1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50000"/>
                        </a:lnSpc>
                      </a:pP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</a:t>
                      </a: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모델 개발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)Python 3.9.7</a:t>
                      </a:r>
                      <a:endParaRPr lang="ko-KR" altLang="en-US" sz="1400" b="1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fontAlgn="base" latinLnBrk="0">
                        <a:lnSpc>
                          <a:spcPct val="150000"/>
                        </a:lnSpc>
                      </a:pP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</a:t>
                      </a:r>
                      <a:r>
                        <a:rPr lang="ko-KR" altLang="en-US" sz="1400" b="1" kern="1200" dirty="0" err="1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라즈베리파이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) Python 3.7.12</a:t>
                      </a:r>
                      <a:endParaRPr lang="ko-KR" altLang="en-US" sz="1400" b="1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인공지능 개발에 적합한 프로그래밍 언어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대부분 </a:t>
                      </a:r>
                      <a:r>
                        <a:rPr lang="ko-KR" altLang="en-US" sz="1400" b="1" kern="1200" dirty="0" err="1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머신러닝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/</a:t>
                      </a: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딥러닝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/</a:t>
                      </a: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프레임워크는 </a:t>
                      </a:r>
                      <a:r>
                        <a:rPr lang="ko-KR" altLang="en-US" sz="1400" b="1" kern="1200" dirty="0" err="1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파이썬용으로</a:t>
                      </a: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만들어짐</a:t>
                      </a:r>
                      <a:endParaRPr lang="ko-KR" altLang="en-US" sz="1400" b="1" kern="1200" dirty="0">
                        <a:solidFill>
                          <a:schemeClr val="dk1"/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202787"/>
                  </a:ext>
                </a:extLst>
              </a:tr>
              <a:tr h="11384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CNN </a:t>
                      </a:r>
                      <a:r>
                        <a:rPr lang="ko-KR" altLang="en-US" sz="18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인공지능 </a:t>
                      </a:r>
                      <a:endParaRPr lang="en-US" altLang="ko-KR" sz="1800" b="1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개발 라이브러리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Tensorflow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(2.8.0), </a:t>
                      </a:r>
                      <a:r>
                        <a:rPr lang="en-US" altLang="ko-KR" sz="1400" b="1" kern="1200" dirty="0" err="1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Keras</a:t>
                      </a:r>
                      <a:endParaRPr lang="en-US" altLang="ko-KR" sz="1400" b="1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kumimoji="0" lang="en-US" altLang="ko-KR" sz="1400" b="1" u="none" strike="noStrike" kern="1200" cap="none" spc="0" normalizeH="0" baseline="0" dirty="0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</a:t>
                      </a:r>
                      <a:r>
                        <a:rPr kumimoji="0" lang="en-US" altLang="ko-KR" sz="1400" b="1" u="none" strike="noStrike" kern="1200" cap="none" spc="0" normalizeH="0" baseline="0" dirty="0" err="1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tensorflow</a:t>
                      </a:r>
                      <a:r>
                        <a:rPr kumimoji="0" lang="en-US" altLang="ko-KR" sz="1400" b="1" u="none" strike="noStrike" kern="1200" cap="none" spc="0" normalizeH="0" baseline="0" dirty="0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)</a:t>
                      </a:r>
                      <a:r>
                        <a:rPr kumimoji="0" lang="ko-KR" altLang="en-US" sz="1400" b="1" u="none" strike="noStrike" kern="1200" cap="none" spc="0" normalizeH="0" baseline="0" dirty="0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수치계산과 대규모 </a:t>
                      </a:r>
                      <a:r>
                        <a:rPr kumimoji="0" lang="ko-KR" altLang="en-US" sz="1400" b="1" u="none" strike="noStrike" kern="1200" cap="none" spc="0" normalizeH="0" baseline="0" dirty="0" err="1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머신러닝을</a:t>
                      </a:r>
                      <a:r>
                        <a:rPr kumimoji="0" lang="ko-KR" altLang="en-US" sz="1400" b="1" u="none" strike="noStrike" kern="1200" cap="none" spc="0" normalizeH="0" baseline="0" dirty="0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위한 오픈소스 라이브러리</a:t>
                      </a:r>
                    </a:p>
                    <a:p>
                      <a:pPr mar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ko-KR" altLang="en-US" sz="1400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머신러닝</a:t>
                      </a:r>
                      <a:r>
                        <a:rPr kumimoji="0" lang="ko-KR" altLang="en-US" sz="1400" b="1" u="none" strike="noStrike" kern="1200" cap="none" spc="0" normalizeH="0" baseline="0" dirty="0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프로그램을 구현할 수 있도록 다양한 기능 제공</a:t>
                      </a:r>
                    </a:p>
                    <a:p>
                      <a:pPr mar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US" altLang="ko-KR" sz="14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</a:t>
                      </a:r>
                      <a:r>
                        <a:rPr lang="en-US" altLang="ko-KR" sz="1400" b="1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keras</a:t>
                      </a:r>
                      <a:r>
                        <a:rPr lang="en-US" altLang="ko-KR" sz="14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)</a:t>
                      </a:r>
                      <a:r>
                        <a:rPr kumimoji="0" lang="ko-KR" altLang="en-US" sz="1400" b="1" u="none" strike="noStrike" kern="1200" cap="none" spc="0" normalizeH="0" baseline="0" dirty="0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사용자가 </a:t>
                      </a:r>
                      <a:r>
                        <a:rPr lang="ko-KR" altLang="en-US" sz="1400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머신러닝을</a:t>
                      </a:r>
                      <a:r>
                        <a:rPr kumimoji="0" lang="ko-KR" altLang="en-US" sz="1400" b="1" u="none" strike="noStrike" kern="1200" cap="none" spc="0" normalizeH="0" baseline="0" dirty="0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보다 쉽게 할 수 있도록 도와주는 파이썬 라이브러리</a:t>
                      </a:r>
                      <a:r>
                        <a:rPr kumimoji="0" lang="en-US" altLang="ko-KR" sz="1400" b="1" u="none" strike="noStrike" kern="1200" cap="none" spc="0" normalizeH="0" baseline="0" dirty="0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.</a:t>
                      </a:r>
                      <a:endParaRPr kumimoji="0" lang="en-US" altLang="ko-KR" sz="1400" b="1" i="0" u="none" strike="noStrike" kern="1200" cap="none" spc="0" normalizeH="0" baseline="0" dirty="0">
                        <a:solidFill>
                          <a:srgbClr val="000000"/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52663"/>
                  </a:ext>
                </a:extLst>
              </a:tr>
              <a:tr h="11384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CNN </a:t>
                      </a:r>
                      <a:r>
                        <a:rPr lang="ko-KR" altLang="en-US" sz="18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모델 </a:t>
                      </a:r>
                      <a:r>
                        <a:rPr lang="en-US" altLang="ko-KR" sz="18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IDE</a:t>
                      </a:r>
                      <a:endParaRPr lang="ko-KR" altLang="en-US" sz="1800" b="1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Visual Studio Code 1.67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마이크로소프트가 마이크로소프트 윈도우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 macOS,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리눅스용으로 개발한 소스 코드 편집기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.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디버깅 지원과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Git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제어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구문 강조 기능 등이 포함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사용자가 편집기의 테마와 단축키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설정 등을 수정</a:t>
                      </a:r>
                      <a:endParaRPr lang="ko-KR" altLang="en-US" sz="1400" b="1" i="0" dirty="0">
                        <a:solidFill>
                          <a:schemeClr val="tx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117211"/>
                  </a:ext>
                </a:extLst>
              </a:tr>
              <a:tr h="6691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라즈베리파이</a:t>
                      </a:r>
                      <a:r>
                        <a:rPr lang="ko-KR" altLang="en-US" sz="18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</a:t>
                      </a:r>
                      <a:r>
                        <a:rPr lang="en-US" altLang="ko-KR" sz="18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IDE</a:t>
                      </a:r>
                      <a:endParaRPr lang="ko-KR" altLang="en-US" sz="1800" b="1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Thonny</a:t>
                      </a:r>
                      <a:endParaRPr lang="en-US" altLang="ko-KR" sz="1400" b="1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Thonny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여러 기능 개발은 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Raspberry Pi Foundation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에서 제안 및 지원</a:t>
                      </a:r>
                      <a:endParaRPr lang="en-US" altLang="ko-KR" sz="1400" b="1" i="0" dirty="0">
                        <a:solidFill>
                          <a:srgbClr val="000000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642409"/>
                  </a:ext>
                </a:extLst>
              </a:tr>
              <a:tr h="11384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라즈베리파이</a:t>
                      </a:r>
                      <a:r>
                        <a:rPr lang="ko-KR" altLang="en-US" sz="18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</a:t>
                      </a:r>
                      <a:endParaRPr lang="en-US" altLang="ko-KR" sz="1800" b="1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CNN</a:t>
                      </a:r>
                      <a:r>
                        <a:rPr lang="ko-KR" altLang="en-US" sz="18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모델 삽입 </a:t>
                      </a:r>
                      <a:endParaRPr lang="en-US" altLang="ko-KR" sz="1800" b="1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라이브러리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 err="1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Tensorflow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(2.4.0), </a:t>
                      </a:r>
                      <a:r>
                        <a:rPr lang="en-US" altLang="ko-KR" sz="1400" b="1" kern="1200" dirty="0" err="1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Keras</a:t>
                      </a:r>
                      <a:endParaRPr lang="en-US" altLang="ko-KR" sz="1400" b="1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kumimoji="0" lang="en-US" altLang="ko-KR" sz="1400" b="1" u="none" strike="noStrike" kern="1200" cap="none" spc="0" normalizeH="0" baseline="0" dirty="0" err="1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tensorflow</a:t>
                      </a:r>
                      <a:r>
                        <a:rPr kumimoji="0" lang="en-US" altLang="ko-KR" sz="1400" b="1" u="none" strike="noStrike" kern="1200" cap="none" spc="0" normalizeH="0" baseline="0" dirty="0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)</a:t>
                      </a:r>
                      <a:r>
                        <a:rPr kumimoji="0" lang="ko-KR" altLang="en-US" sz="1400" b="1" u="none" strike="noStrike" kern="1200" cap="none" spc="0" normalizeH="0" baseline="0" dirty="0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수치계산과 대규모 </a:t>
                      </a:r>
                      <a:r>
                        <a:rPr kumimoji="0" lang="ko-KR" altLang="en-US" sz="1400" b="1" u="none" strike="noStrike" kern="1200" cap="none" spc="0" normalizeH="0" baseline="0" dirty="0" err="1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머신러닝을</a:t>
                      </a:r>
                      <a:r>
                        <a:rPr kumimoji="0" lang="ko-KR" altLang="en-US" sz="1400" b="1" u="none" strike="noStrike" kern="1200" cap="none" spc="0" normalizeH="0" baseline="0" dirty="0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위한 오픈소스 라이브러리</a:t>
                      </a:r>
                    </a:p>
                    <a:p>
                      <a:pPr mar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ko-KR" altLang="en-US" sz="1400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머신러닝</a:t>
                      </a:r>
                      <a:r>
                        <a:rPr kumimoji="0" lang="ko-KR" altLang="en-US" sz="1400" b="1" u="none" strike="noStrike" kern="1200" cap="none" spc="0" normalizeH="0" baseline="0" dirty="0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프로그램을 구현할 수 있도록 다양한 기능 제공</a:t>
                      </a:r>
                    </a:p>
                    <a:p>
                      <a:pPr marL="0" indent="0" algn="l" defTabSz="914400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en-US" altLang="ko-KR" sz="14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</a:t>
                      </a:r>
                      <a:r>
                        <a:rPr lang="en-US" altLang="ko-KR" sz="1400" b="1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keras</a:t>
                      </a:r>
                      <a:r>
                        <a:rPr lang="en-US" altLang="ko-KR" sz="1400" b="1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)</a:t>
                      </a:r>
                      <a:r>
                        <a:rPr kumimoji="0" lang="ko-KR" altLang="en-US" sz="1400" b="1" u="none" strike="noStrike" kern="1200" cap="none" spc="0" normalizeH="0" baseline="0" dirty="0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사용자가 </a:t>
                      </a:r>
                      <a:r>
                        <a:rPr lang="ko-KR" altLang="en-US" sz="1400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머신러닝을</a:t>
                      </a:r>
                      <a:r>
                        <a:rPr kumimoji="0" lang="ko-KR" altLang="en-US" sz="1400" b="1" u="none" strike="noStrike" kern="1200" cap="none" spc="0" normalizeH="0" baseline="0" dirty="0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보다 쉽게 할 수 있도록 도와주는 파이썬 라이브러리</a:t>
                      </a:r>
                      <a:r>
                        <a:rPr kumimoji="0" lang="en-US" altLang="ko-KR" sz="1400" b="1" u="none" strike="noStrike" kern="1200" cap="none" spc="0" normalizeH="0" baseline="0" dirty="0">
                          <a:solidFill>
                            <a:srgbClr val="000000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.</a:t>
                      </a:r>
                      <a:endParaRPr kumimoji="0" lang="ko-KR" altLang="en-US" sz="1400" b="1" i="0" u="none" strike="noStrike" kern="1200" cap="none" spc="0" normalizeH="0" baseline="0" dirty="0">
                        <a:solidFill>
                          <a:srgbClr val="000000"/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637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1284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ED7A1B4-5516-8EF4-C32B-EDED59A34346}"/>
              </a:ext>
            </a:extLst>
          </p:cNvPr>
          <p:cNvSpPr txBox="1"/>
          <p:nvPr/>
        </p:nvSpPr>
        <p:spPr>
          <a:xfrm>
            <a:off x="2400674" y="918026"/>
            <a:ext cx="779572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–CNN Detection Cam 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일정 및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주차별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세부계획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id="{B6C3BF2E-EC28-6A96-9AAD-F06FADF58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54144"/>
              </p:ext>
            </p:extLst>
          </p:nvPr>
        </p:nvGraphicFramePr>
        <p:xfrm>
          <a:off x="2057397" y="2090673"/>
          <a:ext cx="13868403" cy="65768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6999">
                  <a:extLst>
                    <a:ext uri="{9D8B030D-6E8A-4147-A177-3AD203B41FA5}">
                      <a16:colId xmlns:a16="http://schemas.microsoft.com/office/drawing/2014/main" val="140484515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59041106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5328392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802550908"/>
                    </a:ext>
                  </a:extLst>
                </a:gridCol>
                <a:gridCol w="2133603">
                  <a:extLst>
                    <a:ext uri="{9D8B030D-6E8A-4147-A177-3AD203B41FA5}">
                      <a16:colId xmlns:a16="http://schemas.microsoft.com/office/drawing/2014/main" val="66255435"/>
                    </a:ext>
                  </a:extLst>
                </a:gridCol>
                <a:gridCol w="2971797">
                  <a:extLst>
                    <a:ext uri="{9D8B030D-6E8A-4147-A177-3AD203B41FA5}">
                      <a16:colId xmlns:a16="http://schemas.microsoft.com/office/drawing/2014/main" val="540820623"/>
                    </a:ext>
                  </a:extLst>
                </a:gridCol>
                <a:gridCol w="990604">
                  <a:extLst>
                    <a:ext uri="{9D8B030D-6E8A-4147-A177-3AD203B41FA5}">
                      <a16:colId xmlns:a16="http://schemas.microsoft.com/office/drawing/2014/main" val="4144047151"/>
                    </a:ext>
                  </a:extLst>
                </a:gridCol>
              </a:tblGrid>
              <a:tr h="4628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프로젝트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계획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기간 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계획 일수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실제 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실제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실제 일수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795776"/>
                  </a:ext>
                </a:extLst>
              </a:tr>
              <a:tr h="4628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주제선정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2022/03/14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2022/03/23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10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2022/03/14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2022/03/23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10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681288"/>
                  </a:ext>
                </a:extLst>
              </a:tr>
              <a:tr h="5689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제안서작성</a:t>
                      </a:r>
                      <a:endParaRPr lang="en-US" altLang="ko-KR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</a:t>
                      </a:r>
                      <a:r>
                        <a:rPr lang="ko-KR" altLang="en-US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주제 재선정</a:t>
                      </a:r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)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2022/03/23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2022/03/26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4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2022/03/23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2022/03/26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4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122881"/>
                  </a:ext>
                </a:extLst>
              </a:tr>
              <a:tr h="5384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데이터 수집 및 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2022/04/04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2022/04/08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5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2022/04/04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2022/04/08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5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56875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개발 환경 조성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2022/04/11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2022/04/13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3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2022/04/11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2022/04/13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3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49884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인공지능 모델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2022/04/14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2022/04/29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16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2022/04/14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2022/04/29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16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409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프로젝트 중간 점검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2022/05/02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2022/05/06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5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2022/05/02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2022/05/06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5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885753"/>
                  </a:ext>
                </a:extLst>
              </a:tr>
              <a:tr h="501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모델 학습 및 보완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2022/05/09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2022/05/20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12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2022/05/09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2022/05/20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12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716833"/>
                  </a:ext>
                </a:extLst>
              </a:tr>
              <a:tr h="638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라즈베리파이</a:t>
                      </a:r>
                      <a:r>
                        <a:rPr lang="ko-KR" altLang="en-US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2022/05/23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2022/05/27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5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2022/05/23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2022/05/27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5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957593"/>
                  </a:ext>
                </a:extLst>
              </a:tr>
              <a:tr h="638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최종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2022/05/30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2022/06/03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5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2022/05/30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2022/06/03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5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169090"/>
                  </a:ext>
                </a:extLst>
              </a:tr>
              <a:tr h="6835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프로젝트 마무리</a:t>
                      </a:r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발표 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2022/06/06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2022/06/10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5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2022/06/03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2022/06/10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8</a:t>
                      </a:r>
                      <a:endParaRPr lang="ko-KR" altLang="en-US" sz="18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9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6398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8B5B81E-DF89-6A60-E410-358A4239F6DD}"/>
              </a:ext>
            </a:extLst>
          </p:cNvPr>
          <p:cNvSpPr txBox="1"/>
          <p:nvPr/>
        </p:nvSpPr>
        <p:spPr>
          <a:xfrm>
            <a:off x="2362200" y="876300"/>
            <a:ext cx="558518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105F7F-C263-C9BE-3907-05A9CE598128}"/>
              </a:ext>
            </a:extLst>
          </p:cNvPr>
          <p:cNvSpPr txBox="1"/>
          <p:nvPr/>
        </p:nvSpPr>
        <p:spPr>
          <a:xfrm>
            <a:off x="2004720" y="1714500"/>
            <a:ext cx="655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초기 데이터 수집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6ACBE-4FD7-BB2A-69D0-F4418C89537B}"/>
              </a:ext>
            </a:extLst>
          </p:cNvPr>
          <p:cNvSpPr txBox="1"/>
          <p:nvPr/>
        </p:nvSpPr>
        <p:spPr>
          <a:xfrm>
            <a:off x="2004720" y="2249153"/>
            <a:ext cx="1013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(1) 1</a:t>
            </a:r>
            <a:r>
              <a:rPr lang="ko-KR" altLang="en-US" b="1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인칭 시점 보행영상 소개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주소 </a:t>
            </a: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en-US" altLang="ko-KR" sz="1400" b="1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4"/>
              </a:rPr>
              <a:t>https://aihub.or.kr/node/34125</a:t>
            </a: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400" b="1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ko-KR" altLang="en-US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C1D56A0-B01D-3E69-DFF3-F7E0408F22BE}"/>
              </a:ext>
            </a:extLst>
          </p:cNvPr>
          <p:cNvSpPr/>
          <p:nvPr/>
        </p:nvSpPr>
        <p:spPr>
          <a:xfrm>
            <a:off x="9136316" y="2315353"/>
            <a:ext cx="461114" cy="2569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2F739-5D56-2D7C-AD70-95CD2991C3F4}"/>
              </a:ext>
            </a:extLst>
          </p:cNvPr>
          <p:cNvSpPr txBox="1"/>
          <p:nvPr/>
        </p:nvSpPr>
        <p:spPr>
          <a:xfrm>
            <a:off x="9824794" y="2259590"/>
            <a:ext cx="661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도보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(walking), 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자전거도로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(bicycle), 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도로 갓길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(side) 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sym typeface="Wingdings" panose="05000000000000000000" pitchFamily="2" charset="2"/>
              </a:rPr>
              <a:t>수집</a:t>
            </a:r>
            <a:endParaRPr lang="ko-KR" altLang="en-US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C63F06-92E0-F251-0904-90495E0AF0D8}"/>
              </a:ext>
            </a:extLst>
          </p:cNvPr>
          <p:cNvSpPr txBox="1"/>
          <p:nvPr/>
        </p:nvSpPr>
        <p:spPr>
          <a:xfrm>
            <a:off x="2004720" y="5405414"/>
            <a:ext cx="11939880" cy="45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b="1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(2)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도로주행 영상 소개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</a:t>
            </a:r>
            <a:r>
              <a:rPr lang="en-US" altLang="ko-KR" sz="18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5"/>
              </a:rPr>
              <a:t>https://aihub.or.kr/aidata/8007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3662FE-3A6B-18FF-BD79-ECBF9021AE55}"/>
              </a:ext>
            </a:extLst>
          </p:cNvPr>
          <p:cNvSpPr txBox="1"/>
          <p:nvPr/>
        </p:nvSpPr>
        <p:spPr>
          <a:xfrm>
            <a:off x="11741392" y="5498068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도로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(road) 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sym typeface="Wingdings" panose="05000000000000000000" pitchFamily="2" charset="2"/>
              </a:rPr>
              <a:t>수집 </a:t>
            </a:r>
            <a:endParaRPr lang="ko-KR" altLang="en-US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6" name="Picture 17">
            <a:extLst>
              <a:ext uri="{FF2B5EF4-FFF2-40B4-BE49-F238E27FC236}">
                <a16:creationId xmlns:a16="http://schemas.microsoft.com/office/drawing/2014/main" id="{F1C6BC6A-AC06-51D0-0CF1-E1C4CA68D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6051" y="6113745"/>
            <a:ext cx="2897686" cy="16967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0E8CDBA4-1413-9944-A8DE-460D96EC6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30276" y="2852841"/>
            <a:ext cx="2987813" cy="168105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Picture 19">
            <a:extLst>
              <a:ext uri="{FF2B5EF4-FFF2-40B4-BE49-F238E27FC236}">
                <a16:creationId xmlns:a16="http://schemas.microsoft.com/office/drawing/2014/main" id="{511186C1-EDBA-4ADF-F38A-5EB4A125D5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3290" y="2852841"/>
            <a:ext cx="2987989" cy="168105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Picture 20">
            <a:extLst>
              <a:ext uri="{FF2B5EF4-FFF2-40B4-BE49-F238E27FC236}">
                <a16:creationId xmlns:a16="http://schemas.microsoft.com/office/drawing/2014/main" id="{8C801707-67D4-0DFA-D442-884D9FCF77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1388" y="2852841"/>
            <a:ext cx="2987012" cy="16797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1730921-E796-5501-DA57-A542ED127627}"/>
              </a:ext>
            </a:extLst>
          </p:cNvPr>
          <p:cNvSpPr txBox="1"/>
          <p:nvPr/>
        </p:nvSpPr>
        <p:spPr>
          <a:xfrm>
            <a:off x="3657397" y="8034635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road : 2500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E40678-E82A-7E23-4BBA-84A19E43CB3D}"/>
              </a:ext>
            </a:extLst>
          </p:cNvPr>
          <p:cNvSpPr txBox="1"/>
          <p:nvPr/>
        </p:nvSpPr>
        <p:spPr>
          <a:xfrm>
            <a:off x="3472110" y="4635298"/>
            <a:ext cx="2616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Bicycle :2457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A2EF66-C670-7B6B-D7FD-ED1DF2F8AFBB}"/>
              </a:ext>
            </a:extLst>
          </p:cNvPr>
          <p:cNvSpPr txBox="1"/>
          <p:nvPr/>
        </p:nvSpPr>
        <p:spPr>
          <a:xfrm>
            <a:off x="7310417" y="4610100"/>
            <a:ext cx="282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Walking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2514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056459-D1F2-6B7B-BE21-36BC82361014}"/>
              </a:ext>
            </a:extLst>
          </p:cNvPr>
          <p:cNvSpPr txBox="1"/>
          <p:nvPr/>
        </p:nvSpPr>
        <p:spPr>
          <a:xfrm>
            <a:off x="11473078" y="4635298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Side : 2551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C7BD8F-F9B3-7258-9942-05CF496585F0}"/>
              </a:ext>
            </a:extLst>
          </p:cNvPr>
          <p:cNvSpPr txBox="1"/>
          <p:nvPr/>
        </p:nvSpPr>
        <p:spPr>
          <a:xfrm>
            <a:off x="12499680" y="8096725"/>
            <a:ext cx="2898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총 </a:t>
            </a:r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10,022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4D081C9-1B3B-6B84-AAC0-DAD63AAED4C0}"/>
              </a:ext>
            </a:extLst>
          </p:cNvPr>
          <p:cNvSpPr/>
          <p:nvPr/>
        </p:nvSpPr>
        <p:spPr>
          <a:xfrm>
            <a:off x="12115800" y="7986653"/>
            <a:ext cx="3858772" cy="77941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864FF811-2642-66B5-4BDA-CAC2C59C3261}"/>
              </a:ext>
            </a:extLst>
          </p:cNvPr>
          <p:cNvSpPr/>
          <p:nvPr/>
        </p:nvSpPr>
        <p:spPr>
          <a:xfrm>
            <a:off x="10896600" y="5575300"/>
            <a:ext cx="461114" cy="2569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26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5338761-9833-D872-BC6E-0BB60436C097}"/>
              </a:ext>
            </a:extLst>
          </p:cNvPr>
          <p:cNvSpPr txBox="1"/>
          <p:nvPr/>
        </p:nvSpPr>
        <p:spPr>
          <a:xfrm>
            <a:off x="2438400" y="871835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(2)</a:t>
            </a:r>
          </a:p>
        </p:txBody>
      </p:sp>
      <p:pic>
        <p:nvPicPr>
          <p:cNvPr id="14" name="그래픽 13" descr="배지 단색으로 채워진">
            <a:extLst>
              <a:ext uri="{FF2B5EF4-FFF2-40B4-BE49-F238E27FC236}">
                <a16:creationId xmlns:a16="http://schemas.microsoft.com/office/drawing/2014/main" id="{6983E62C-4DF0-AECA-F642-7A698CA61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0640" y="6210300"/>
            <a:ext cx="762000" cy="762000"/>
          </a:xfrm>
          <a:prstGeom prst="rect">
            <a:avLst/>
          </a:prstGeom>
        </p:spPr>
      </p:pic>
      <p:pic>
        <p:nvPicPr>
          <p:cNvPr id="15" name="그래픽 14" descr="배지 1 단색으로 채워진">
            <a:extLst>
              <a:ext uri="{FF2B5EF4-FFF2-40B4-BE49-F238E27FC236}">
                <a16:creationId xmlns:a16="http://schemas.microsoft.com/office/drawing/2014/main" id="{F5735053-6D97-12B0-39B1-24BB585B7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0640" y="2705100"/>
            <a:ext cx="762000" cy="76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26B721-7856-EDB8-56E0-01CAC83D5844}"/>
              </a:ext>
            </a:extLst>
          </p:cNvPr>
          <p:cNvSpPr txBox="1"/>
          <p:nvPr/>
        </p:nvSpPr>
        <p:spPr>
          <a:xfrm>
            <a:off x="2133600" y="2718078"/>
            <a:ext cx="1417320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첫 번째 데이터 정제 </a:t>
            </a:r>
            <a:endParaRPr lang="en-US" altLang="ko-KR" sz="24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셋 중 낮 데이터에 비해 상대적으로 밤 데이터양이 적었기 때문에 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인공지능 학습 진행에 어려움이 발생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  <a:p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밤데이터를 따로 구분해 제거하는 정제 과정 진행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0D4437-D931-398B-EDE7-02DF9BC69F2A}"/>
              </a:ext>
            </a:extLst>
          </p:cNvPr>
          <p:cNvSpPr txBox="1"/>
          <p:nvPr/>
        </p:nvSpPr>
        <p:spPr>
          <a:xfrm>
            <a:off x="2133600" y="4152900"/>
            <a:ext cx="6096000" cy="1787541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bicycle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2457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-&gt;900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road 2500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장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-&gt;900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side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2551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장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-&gt;685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walking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2514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장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-&gt;890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BE8400-2277-A166-DC76-90A912C3B0D3}"/>
              </a:ext>
            </a:extLst>
          </p:cNvPr>
          <p:cNvSpPr txBox="1"/>
          <p:nvPr/>
        </p:nvSpPr>
        <p:spPr>
          <a:xfrm>
            <a:off x="2133600" y="6147938"/>
            <a:ext cx="15544800" cy="2653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두 번째 데이터 정제 </a:t>
            </a:r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기존에 사용했던 </a:t>
            </a:r>
            <a:r>
              <a:rPr lang="ko-KR" altLang="en-US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도로주행 영상 소개 </a:t>
            </a:r>
            <a:r>
              <a:rPr lang="en-US" altLang="ko-KR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주소</a:t>
            </a:r>
            <a:r>
              <a:rPr lang="en-US" altLang="ko-KR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</a:t>
            </a:r>
            <a:r>
              <a:rPr lang="en-US" altLang="ko-KR" u="sng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https://aihub.or.kr/</a:t>
            </a:r>
            <a:r>
              <a:rPr lang="en-US" altLang="ko-KR" u="sng" kern="0" dirty="0" err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aidata</a:t>
            </a:r>
            <a:r>
              <a:rPr lang="en-US" altLang="ko-KR" u="sng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/8007 )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 차 내부에서 촬영한 이미지였기에 차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본넷트가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같이 학습되어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도로 이미지를 판별하는데 어려움이 있다고 판별됨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도로 전체 데이터셋을 변경하기로 결정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자율주행버스 개발 노선 주행 이미지 소개‘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en-US" altLang="ko-KR" u="sng" dirty="0"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8"/>
              </a:rPr>
              <a:t>https://aihub.or.kr/aidata/34113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9BD381-4B3D-9E2D-CE18-60846CCCA269}"/>
              </a:ext>
            </a:extLst>
          </p:cNvPr>
          <p:cNvSpPr txBox="1"/>
          <p:nvPr/>
        </p:nvSpPr>
        <p:spPr>
          <a:xfrm>
            <a:off x="2133600" y="8173634"/>
            <a:ext cx="3244516" cy="475066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road 900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장으로 교체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BA8EBB-E821-AC4A-FB66-2DEFA66AB709}"/>
              </a:ext>
            </a:extLst>
          </p:cNvPr>
          <p:cNvSpPr txBox="1"/>
          <p:nvPr/>
        </p:nvSpPr>
        <p:spPr>
          <a:xfrm>
            <a:off x="998621" y="1847790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2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정제</a:t>
            </a:r>
          </a:p>
        </p:txBody>
      </p:sp>
    </p:spTree>
    <p:extLst>
      <p:ext uri="{BB962C8B-B14F-4D97-AF65-F5344CB8AC3E}">
        <p14:creationId xmlns:p14="http://schemas.microsoft.com/office/powerpoint/2010/main" val="221266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4880DD-4D43-CECA-0056-5613579979E7}"/>
              </a:ext>
            </a:extLst>
          </p:cNvPr>
          <p:cNvSpPr txBox="1"/>
          <p:nvPr/>
        </p:nvSpPr>
        <p:spPr>
          <a:xfrm>
            <a:off x="2438400" y="871835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91A16-394D-5FF5-EDA4-493BFE81E41E}"/>
              </a:ext>
            </a:extLst>
          </p:cNvPr>
          <p:cNvSpPr txBox="1"/>
          <p:nvPr/>
        </p:nvSpPr>
        <p:spPr>
          <a:xfrm>
            <a:off x="998621" y="1771590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2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정제</a:t>
            </a:r>
          </a:p>
        </p:txBody>
      </p:sp>
      <p:pic>
        <p:nvPicPr>
          <p:cNvPr id="5" name="그래픽 4" descr="배지 3 단색으로 채워진">
            <a:extLst>
              <a:ext uri="{FF2B5EF4-FFF2-40B4-BE49-F238E27FC236}">
                <a16:creationId xmlns:a16="http://schemas.microsoft.com/office/drawing/2014/main" id="{A8EEE2FF-60FE-DFC1-FF94-CEAFF8C39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00" y="2628900"/>
            <a:ext cx="762000" cy="76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C847ED-24FD-A249-F5DB-F4BF660616CA}"/>
              </a:ext>
            </a:extLst>
          </p:cNvPr>
          <p:cNvSpPr txBox="1"/>
          <p:nvPr/>
        </p:nvSpPr>
        <p:spPr>
          <a:xfrm>
            <a:off x="2057400" y="2507567"/>
            <a:ext cx="15187863" cy="4049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세 번째 데이터 정제 </a:t>
            </a:r>
            <a:endParaRPr lang="en-US" altLang="ko-KR" sz="2400" b="1" kern="0" dirty="0">
              <a:solidFill>
                <a:srgbClr val="0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기존에는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train dataset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validation dataset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임의로 직접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7:3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비율로 분할하였었기에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validation_accurancy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는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매우 높지만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training_accuracy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는 낮은 문제 발생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해결 방법으로 전체 데이터셋을 하나로 모아서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random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하게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shuffle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7:3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비율로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split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python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코드를 이용해 데이터 분할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개수는 변경 없음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각 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class 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별로 학습 이미지 개수를 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900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장으로 맞추기 위해서 초기 원천 데이터를 더 다운받아서 개수를 맞춰주었다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9D5C7-CE76-E92A-2FC9-8DFD4EB0966C}"/>
              </a:ext>
            </a:extLst>
          </p:cNvPr>
          <p:cNvSpPr txBox="1"/>
          <p:nvPr/>
        </p:nvSpPr>
        <p:spPr>
          <a:xfrm>
            <a:off x="2057400" y="6557265"/>
            <a:ext cx="6477000" cy="1787541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road 900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Side 900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Walking </a:t>
            </a:r>
            <a:r>
              <a:rPr lang="en-US" altLang="ko-KR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900</a:t>
            </a:r>
            <a:r>
              <a:rPr lang="ko-KR" altLang="en-US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</a:t>
            </a:r>
            <a:endParaRPr lang="en-US" altLang="ko-KR" kern="0" dirty="0">
              <a:solidFill>
                <a:srgbClr val="0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Bicycle 900</a:t>
            </a:r>
            <a:r>
              <a:rPr lang="ko-KR" altLang="en-US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82962911-67D8-664C-9376-4FE53020E313}"/>
              </a:ext>
            </a:extLst>
          </p:cNvPr>
          <p:cNvSpPr txBox="1">
            <a:spLocks/>
          </p:cNvSpPr>
          <p:nvPr/>
        </p:nvSpPr>
        <p:spPr>
          <a:xfrm>
            <a:off x="15925800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393E5F-521B-4CAD-9D3A-AE923D912DCE}" type="slidenum">
              <a:rPr lang="en-US" altLang="ko-KR" sz="200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pPr/>
              <a:t>16</a:t>
            </a:fld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/46</a:t>
            </a:r>
            <a:endParaRPr 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603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C6818B6-5BAA-7C95-9067-8A96F956396D}"/>
              </a:ext>
            </a:extLst>
          </p:cNvPr>
          <p:cNvSpPr txBox="1"/>
          <p:nvPr/>
        </p:nvSpPr>
        <p:spPr>
          <a:xfrm>
            <a:off x="6620187" y="6938990"/>
            <a:ext cx="9144000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낮은 정확도 및 과적합으로 인해 장소 구분이 잘 안 되고 있음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2D42A-37BD-2981-AF53-59DCE63766CA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89F0-85A3-F021-EF1B-451CB2F207AE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및 학습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(1/8)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1" name="Picture 22">
            <a:extLst>
              <a:ext uri="{FF2B5EF4-FFF2-40B4-BE49-F238E27FC236}">
                <a16:creationId xmlns:a16="http://schemas.microsoft.com/office/drawing/2014/main" id="{5E92C025-5AE7-2B1F-701D-9A0E167602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1" b="50"/>
          <a:stretch>
            <a:fillRect/>
          </a:stretch>
        </p:blipFill>
        <p:spPr>
          <a:xfrm>
            <a:off x="1468749" y="2420486"/>
            <a:ext cx="3560451" cy="571057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3BF922-5B33-F036-41A9-FE4D6A7289C4}"/>
              </a:ext>
            </a:extLst>
          </p:cNvPr>
          <p:cNvSpPr txBox="1"/>
          <p:nvPr/>
        </p:nvSpPr>
        <p:spPr>
          <a:xfrm>
            <a:off x="5769570" y="2754685"/>
            <a:ext cx="3805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04/16 CNN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설명</a:t>
            </a:r>
          </a:p>
        </p:txBody>
      </p:sp>
      <p:pic>
        <p:nvPicPr>
          <p:cNvPr id="14" name="그래픽 13" descr="배지 단색으로 채워진">
            <a:extLst>
              <a:ext uri="{FF2B5EF4-FFF2-40B4-BE49-F238E27FC236}">
                <a16:creationId xmlns:a16="http://schemas.microsoft.com/office/drawing/2014/main" id="{D3A0CCAB-93F9-634D-9D24-294F6FF18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5223850"/>
            <a:ext cx="914400" cy="914400"/>
          </a:xfrm>
          <a:prstGeom prst="rect">
            <a:avLst/>
          </a:prstGeom>
        </p:spPr>
      </p:pic>
      <p:pic>
        <p:nvPicPr>
          <p:cNvPr id="15" name="그래픽 14" descr="배지 1 단색으로 채워진">
            <a:extLst>
              <a:ext uri="{FF2B5EF4-FFF2-40B4-BE49-F238E27FC236}">
                <a16:creationId xmlns:a16="http://schemas.microsoft.com/office/drawing/2014/main" id="{668E245B-9EE6-7AC5-17AD-EABC612B9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771900"/>
            <a:ext cx="914400" cy="914400"/>
          </a:xfrm>
          <a:prstGeom prst="rect">
            <a:avLst/>
          </a:prstGeom>
        </p:spPr>
      </p:pic>
      <p:pic>
        <p:nvPicPr>
          <p:cNvPr id="16" name="그래픽 15" descr="배지 3 단색으로 채워진">
            <a:extLst>
              <a:ext uri="{FF2B5EF4-FFF2-40B4-BE49-F238E27FC236}">
                <a16:creationId xmlns:a16="http://schemas.microsoft.com/office/drawing/2014/main" id="{327DD7C4-A693-9000-E427-319E9621C5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8800" y="674370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DAD847-7708-B3E5-36A0-4BA890359C61}"/>
              </a:ext>
            </a:extLst>
          </p:cNvPr>
          <p:cNvSpPr txBox="1"/>
          <p:nvPr/>
        </p:nvSpPr>
        <p:spPr>
          <a:xfrm>
            <a:off x="6620187" y="3924300"/>
            <a:ext cx="11058213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학기 ‘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기계학습’수업에서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수행한 과제 중 임의적으로 코드 추출해 제작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(CNN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구성 시도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8D1530-D774-9014-0FD6-65E3645CAFAB}"/>
              </a:ext>
            </a:extLst>
          </p:cNvPr>
          <p:cNvSpPr txBox="1"/>
          <p:nvPr/>
        </p:nvSpPr>
        <p:spPr>
          <a:xfrm>
            <a:off x="6620187" y="5414990"/>
            <a:ext cx="9144000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참고했던 코드가 이진 분류 코드였기 때문에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 클래스로 구분하는 코드 시도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0CFE5C-6301-BF1B-C6B2-024F415C4CE7}"/>
              </a:ext>
            </a:extLst>
          </p:cNvPr>
          <p:cNvSpPr txBox="1"/>
          <p:nvPr/>
        </p:nvSpPr>
        <p:spPr>
          <a:xfrm>
            <a:off x="1113531" y="8276268"/>
            <a:ext cx="3789051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차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계층 구성도</a:t>
            </a:r>
          </a:p>
        </p:txBody>
      </p:sp>
    </p:spTree>
    <p:extLst>
      <p:ext uri="{BB962C8B-B14F-4D97-AF65-F5344CB8AC3E}">
        <p14:creationId xmlns:p14="http://schemas.microsoft.com/office/powerpoint/2010/main" val="3176317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4105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5016" y="929142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2D42A-37BD-2981-AF53-59DCE63766CA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89F0-85A3-F021-EF1B-451CB2F207AE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및 학습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(1/8)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99D84-24F6-BABE-1C54-9E4C84D50EB9}"/>
              </a:ext>
            </a:extLst>
          </p:cNvPr>
          <p:cNvSpPr txBox="1"/>
          <p:nvPr/>
        </p:nvSpPr>
        <p:spPr>
          <a:xfrm>
            <a:off x="1242092" y="2411968"/>
            <a:ext cx="2709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데이터 변경 사항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3ABDBE-143E-9930-8F57-DAD7307D4B0F}"/>
              </a:ext>
            </a:extLst>
          </p:cNvPr>
          <p:cNvSpPr txBox="1"/>
          <p:nvPr/>
        </p:nvSpPr>
        <p:spPr>
          <a:xfrm>
            <a:off x="1242092" y="2808558"/>
            <a:ext cx="15369508" cy="1344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초기 학습 데이터 그대로 사용함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초기 학습 데이터 크기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(148, 148) : 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학기 ‘기계학습’ 수업에서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수행한 과제에서 코드 추출해 제작했기 때문에 학습 이미지 크기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(148, 148)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63026B-AFFA-EC5B-7BF9-6BEFE36591D1}"/>
              </a:ext>
            </a:extLst>
          </p:cNvPr>
          <p:cNvSpPr txBox="1"/>
          <p:nvPr/>
        </p:nvSpPr>
        <p:spPr>
          <a:xfrm>
            <a:off x="9724009" y="2411968"/>
            <a:ext cx="7707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학습 결과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training &amp; validation accuracy, loss graph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4" name="Picture 1">
            <a:extLst>
              <a:ext uri="{FF2B5EF4-FFF2-40B4-BE49-F238E27FC236}">
                <a16:creationId xmlns:a16="http://schemas.microsoft.com/office/drawing/2014/main" id="{816AF4ED-9C90-F018-DD6F-6B28E099AA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2" b="49844"/>
          <a:stretch>
            <a:fillRect/>
          </a:stretch>
        </p:blipFill>
        <p:spPr>
          <a:xfrm>
            <a:off x="11109767" y="2891936"/>
            <a:ext cx="3852126" cy="27436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3">
            <a:extLst>
              <a:ext uri="{FF2B5EF4-FFF2-40B4-BE49-F238E27FC236}">
                <a16:creationId xmlns:a16="http://schemas.microsoft.com/office/drawing/2014/main" id="{A8205FA2-3881-143B-DD6A-A232B7F412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8709" r="82" b="29"/>
          <a:stretch>
            <a:fillRect/>
          </a:stretch>
        </p:blipFill>
        <p:spPr>
          <a:xfrm>
            <a:off x="11086346" y="5954286"/>
            <a:ext cx="3898969" cy="285581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8D69104-5FB1-F94C-56AA-9BBC46430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0392" y="4607033"/>
            <a:ext cx="3534669" cy="31276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C70F76D-1839-B379-AF2C-0D6A656AE9A6}"/>
              </a:ext>
            </a:extLst>
          </p:cNvPr>
          <p:cNvSpPr txBox="1"/>
          <p:nvPr/>
        </p:nvSpPr>
        <p:spPr>
          <a:xfrm>
            <a:off x="3345085" y="8050768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(148, 148) image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46DA02-B93C-CD33-2122-17FBD42DE2F1}"/>
              </a:ext>
            </a:extLst>
          </p:cNvPr>
          <p:cNvSpPr txBox="1"/>
          <p:nvPr/>
        </p:nvSpPr>
        <p:spPr>
          <a:xfrm>
            <a:off x="12388057" y="5511774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accuracy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C61A0B-8E8E-54F2-F81C-D53DFECD305B}"/>
              </a:ext>
            </a:extLst>
          </p:cNvPr>
          <p:cNvSpPr txBox="1"/>
          <p:nvPr/>
        </p:nvSpPr>
        <p:spPr>
          <a:xfrm>
            <a:off x="12699039" y="8794092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loss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141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C6818B6-5BAA-7C95-9067-8A96F956396D}"/>
              </a:ext>
            </a:extLst>
          </p:cNvPr>
          <p:cNvSpPr txBox="1"/>
          <p:nvPr/>
        </p:nvSpPr>
        <p:spPr>
          <a:xfrm>
            <a:off x="7162800" y="6604033"/>
            <a:ext cx="12954000" cy="901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과적합을 해결하기 위해 이미지의 특징을 추출하는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Conv2d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층을 줄이고 특징에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맞춰 분류하는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dense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층의 개수를 늘림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(4-&gt;2)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2D42A-37BD-2981-AF53-59DCE63766CA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89F0-85A3-F021-EF1B-451CB2F207AE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및 학습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(2/8)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4" name="그래픽 13" descr="배지 단색으로 채워진">
            <a:extLst>
              <a:ext uri="{FF2B5EF4-FFF2-40B4-BE49-F238E27FC236}">
                <a16:creationId xmlns:a16="http://schemas.microsoft.com/office/drawing/2014/main" id="{D3A0CCAB-93F9-634D-9D24-294F6FF18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0570" y="5084183"/>
            <a:ext cx="914400" cy="914400"/>
          </a:xfrm>
          <a:prstGeom prst="rect">
            <a:avLst/>
          </a:prstGeom>
        </p:spPr>
      </p:pic>
      <p:pic>
        <p:nvPicPr>
          <p:cNvPr id="15" name="그래픽 14" descr="배지 1 단색으로 채워진">
            <a:extLst>
              <a:ext uri="{FF2B5EF4-FFF2-40B4-BE49-F238E27FC236}">
                <a16:creationId xmlns:a16="http://schemas.microsoft.com/office/drawing/2014/main" id="{668E245B-9EE6-7AC5-17AD-EABC612B93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50570" y="3632233"/>
            <a:ext cx="914400" cy="914400"/>
          </a:xfrm>
          <a:prstGeom prst="rect">
            <a:avLst/>
          </a:prstGeom>
        </p:spPr>
      </p:pic>
      <p:pic>
        <p:nvPicPr>
          <p:cNvPr id="16" name="그래픽 15" descr="배지 3 단색으로 채워진">
            <a:extLst>
              <a:ext uri="{FF2B5EF4-FFF2-40B4-BE49-F238E27FC236}">
                <a16:creationId xmlns:a16="http://schemas.microsoft.com/office/drawing/2014/main" id="{327DD7C4-A693-9000-E427-319E9621C5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50570" y="652783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DAD847-7708-B3E5-36A0-4BA890359C61}"/>
              </a:ext>
            </a:extLst>
          </p:cNvPr>
          <p:cNvSpPr txBox="1"/>
          <p:nvPr/>
        </p:nvSpPr>
        <p:spPr>
          <a:xfrm>
            <a:off x="7162800" y="3738091"/>
            <a:ext cx="11058213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개의 클래스로 멀티 클래스 구분가능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8D1530-D774-9014-0FD6-65E3645CAFAB}"/>
              </a:ext>
            </a:extLst>
          </p:cNvPr>
          <p:cNvSpPr txBox="1"/>
          <p:nvPr/>
        </p:nvSpPr>
        <p:spPr>
          <a:xfrm>
            <a:off x="7162800" y="5228781"/>
            <a:ext cx="9144000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학습이미지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타겟 사이즈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150x150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96x96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 줄임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학습시간을 줄이기 위함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0CFE5C-6301-BF1B-C6B2-024F415C4CE7}"/>
              </a:ext>
            </a:extLst>
          </p:cNvPr>
          <p:cNvSpPr txBox="1"/>
          <p:nvPr/>
        </p:nvSpPr>
        <p:spPr>
          <a:xfrm>
            <a:off x="1666447" y="8459436"/>
            <a:ext cx="3438953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차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계층 구성도</a:t>
            </a: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89DD76BC-C8BE-65FF-CF0A-3FB830823B2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82"/>
          <a:stretch>
            <a:fillRect/>
          </a:stretch>
        </p:blipFill>
        <p:spPr>
          <a:xfrm>
            <a:off x="1651207" y="2467877"/>
            <a:ext cx="3723951" cy="570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79B7534-E340-2507-FC3F-9189B1CC600E}"/>
              </a:ext>
            </a:extLst>
          </p:cNvPr>
          <p:cNvSpPr txBox="1"/>
          <p:nvPr/>
        </p:nvSpPr>
        <p:spPr>
          <a:xfrm>
            <a:off x="6150570" y="2919818"/>
            <a:ext cx="3833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04/20 CNN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설명</a:t>
            </a:r>
          </a:p>
        </p:txBody>
      </p:sp>
    </p:spTree>
    <p:extLst>
      <p:ext uri="{BB962C8B-B14F-4D97-AF65-F5344CB8AC3E}">
        <p14:creationId xmlns:p14="http://schemas.microsoft.com/office/powerpoint/2010/main" val="1211529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2DF94C3-15C1-74F4-C8F2-8553B393859F}"/>
              </a:ext>
            </a:extLst>
          </p:cNvPr>
          <p:cNvSpPr txBox="1"/>
          <p:nvPr/>
        </p:nvSpPr>
        <p:spPr>
          <a:xfrm>
            <a:off x="1600200" y="1638300"/>
            <a:ext cx="9219190" cy="7478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ko-KR" altLang="en-US" sz="3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목차</a:t>
            </a:r>
            <a:r>
              <a:rPr lang="en-US" altLang="ko-KR" sz="3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</a:p>
          <a:p>
            <a:pPr lvl="0">
              <a:defRPr/>
            </a:pPr>
            <a:endParaRPr lang="en-US" altLang="ko-KR" sz="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>
              <a:buAutoNum type="arabicPeriod"/>
              <a:defRPr/>
            </a:pP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서론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팀원소개</a:t>
            </a:r>
          </a:p>
          <a:p>
            <a:pPr marL="800100" lvl="1" indent="-342900">
              <a:buAutoNum type="arabicPeriod"/>
              <a:defRPr/>
            </a:pP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detection cam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개발동기</a:t>
            </a: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800100" lvl="1" indent="-342900">
              <a:buAutoNum type="arabicPeriod"/>
              <a:defRPr/>
            </a:pP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detection cam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개발형태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 국내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AI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관련 연구 현황</a:t>
            </a:r>
          </a:p>
          <a:p>
            <a:pPr marL="800100" lvl="1" indent="-342900">
              <a:buAutoNum type="arabicPeriod"/>
              <a:defRPr/>
            </a:pP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detection cam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기대효과</a:t>
            </a:r>
          </a:p>
          <a:p>
            <a:pPr marL="800100" lvl="1" indent="-342900">
              <a:buAutoNum type="arabicPeriod"/>
              <a:defRPr/>
            </a:pP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>
              <a:buAutoNum type="arabicPeriod"/>
              <a:defRPr/>
            </a:pP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 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팀원 소개 및 역할</a:t>
            </a: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800100" lvl="1" indent="-342900">
              <a:buAutoNum type="arabicPeriod"/>
              <a:defRPr/>
            </a:pP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소개 및 선정 이유</a:t>
            </a: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800100" lvl="1" indent="-342900">
              <a:buAutoNum type="arabicPeriod"/>
              <a:defRPr/>
            </a:pP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detection cam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데이터 소재 및 선정 이유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 sz="2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머신러닝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알고리즘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가지 소개 및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Detection Cam CNN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선정 이유</a:t>
            </a: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800100" lvl="1" indent="-342900">
              <a:buAutoNum type="arabicPeriod"/>
              <a:defRPr/>
            </a:pP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Detection Cam </a:t>
            </a:r>
            <a:r>
              <a:rPr lang="ko-KR" altLang="en-US" sz="2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선정 이유</a:t>
            </a: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800100" lvl="1" indent="-342900">
              <a:buAutoNum type="arabicPeriod"/>
              <a:defRPr/>
            </a:pP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Detection Cam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개발환경</a:t>
            </a: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800100" lvl="1" indent="-342900">
              <a:buAutoNum type="arabicPeriod"/>
              <a:defRPr/>
            </a:pP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Detection Cam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일정 및 </a:t>
            </a:r>
            <a:r>
              <a:rPr lang="ko-KR" altLang="en-US" sz="2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주차별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세부계획</a:t>
            </a:r>
          </a:p>
          <a:p>
            <a:pPr marL="800100" lvl="1" indent="-342900">
              <a:buAutoNum type="arabicPeriod"/>
              <a:defRPr/>
            </a:pP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detection cam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구현 세부사항</a:t>
            </a:r>
          </a:p>
          <a:p>
            <a:pPr marL="800100" lvl="1" indent="-342900">
              <a:buAutoNum type="arabicPeriod"/>
              <a:defRPr/>
            </a:pP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>
              <a:buAutoNum type="arabicPeriod"/>
              <a:defRPr/>
            </a:pP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결론 및 향후 연구계획</a:t>
            </a:r>
          </a:p>
          <a:p>
            <a:pPr marL="800100" lvl="1" indent="-342900">
              <a:buAutoNum type="arabicPeriod"/>
              <a:defRPr/>
            </a:pP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detection cam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CNN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모델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Test</a:t>
            </a:r>
          </a:p>
          <a:p>
            <a:pPr marL="800100" lvl="1" indent="-342900">
              <a:buAutoNum type="arabicPeriod"/>
              <a:defRPr/>
            </a:pP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Detection Cam : CNN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모델 실행과정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추후 보완 사항</a:t>
            </a:r>
          </a:p>
          <a:p>
            <a:pPr marL="800100" lvl="1" indent="-342900">
              <a:buAutoNum type="arabicPeriod"/>
              <a:defRPr/>
            </a:pP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Detection Cam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참고서적 및 사이트</a:t>
            </a:r>
          </a:p>
        </p:txBody>
      </p:sp>
    </p:spTree>
    <p:extLst>
      <p:ext uri="{BB962C8B-B14F-4D97-AF65-F5344CB8AC3E}">
        <p14:creationId xmlns:p14="http://schemas.microsoft.com/office/powerpoint/2010/main" val="4255755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59533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3399" y="922831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2D42A-37BD-2981-AF53-59DCE63766CA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–CNN Detection Cam 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89F0-85A3-F021-EF1B-451CB2F207AE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및 학습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(2/8)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3ABDBE-143E-9930-8F57-DAD7307D4B0F}"/>
              </a:ext>
            </a:extLst>
          </p:cNvPr>
          <p:cNvSpPr txBox="1"/>
          <p:nvPr/>
        </p:nvSpPr>
        <p:spPr>
          <a:xfrm>
            <a:off x="1113531" y="2928040"/>
            <a:ext cx="15369508" cy="920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초기 학습 데이터 그대로 사용함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이미지 크기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(96, 96)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 변경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70F76D-1839-B379-AF2C-0D6A656AE9A6}"/>
              </a:ext>
            </a:extLst>
          </p:cNvPr>
          <p:cNvSpPr txBox="1"/>
          <p:nvPr/>
        </p:nvSpPr>
        <p:spPr>
          <a:xfrm>
            <a:off x="2570238" y="7822168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(96, 96) image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9" name="Picture 7">
            <a:extLst>
              <a:ext uri="{FF2B5EF4-FFF2-40B4-BE49-F238E27FC236}">
                <a16:creationId xmlns:a16="http://schemas.microsoft.com/office/drawing/2014/main" id="{7F0736B5-95D3-1A31-8C2F-B49ECB2163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3"/>
          <a:stretch>
            <a:fillRect/>
          </a:stretch>
        </p:blipFill>
        <p:spPr>
          <a:xfrm>
            <a:off x="1368752" y="4046710"/>
            <a:ext cx="4310866" cy="36922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7FB9FC09-C331-878C-3A89-F1E4863DE5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79"/>
          <a:stretch>
            <a:fillRect/>
          </a:stretch>
        </p:blipFill>
        <p:spPr>
          <a:xfrm>
            <a:off x="11066522" y="2933700"/>
            <a:ext cx="3955622" cy="27432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" name="Picture 11">
            <a:extLst>
              <a:ext uri="{FF2B5EF4-FFF2-40B4-BE49-F238E27FC236}">
                <a16:creationId xmlns:a16="http://schemas.microsoft.com/office/drawing/2014/main" id="{80034CCC-3441-C5EF-5C0F-81F3FFCB5D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73"/>
          <a:stretch>
            <a:fillRect/>
          </a:stretch>
        </p:blipFill>
        <p:spPr>
          <a:xfrm>
            <a:off x="11087100" y="5912297"/>
            <a:ext cx="3914467" cy="2743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BCC5F27-290F-0DAA-AF01-86E9BA218D84}"/>
              </a:ext>
            </a:extLst>
          </p:cNvPr>
          <p:cNvSpPr txBox="1"/>
          <p:nvPr/>
        </p:nvSpPr>
        <p:spPr>
          <a:xfrm>
            <a:off x="1242092" y="2411968"/>
            <a:ext cx="2709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데이터 변경 사항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7D54F4-3FD1-C0A1-D807-52A40157A5D9}"/>
              </a:ext>
            </a:extLst>
          </p:cNvPr>
          <p:cNvSpPr txBox="1"/>
          <p:nvPr/>
        </p:nvSpPr>
        <p:spPr>
          <a:xfrm>
            <a:off x="9724009" y="2411968"/>
            <a:ext cx="7707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학습 결과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training &amp; validation accuracy, loss graph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F6237F-B05C-4AB8-7E8C-64E081C60AC9}"/>
              </a:ext>
            </a:extLst>
          </p:cNvPr>
          <p:cNvSpPr txBox="1"/>
          <p:nvPr/>
        </p:nvSpPr>
        <p:spPr>
          <a:xfrm>
            <a:off x="12396560" y="5445448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accuracy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1A69AA-301F-B470-1EF6-A14DEEFC2DE9}"/>
              </a:ext>
            </a:extLst>
          </p:cNvPr>
          <p:cNvSpPr txBox="1"/>
          <p:nvPr/>
        </p:nvSpPr>
        <p:spPr>
          <a:xfrm>
            <a:off x="12707542" y="8727766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loss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8287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6A71519-CEF0-8460-BB6E-DDA205496044}"/>
              </a:ext>
            </a:extLst>
          </p:cNvPr>
          <p:cNvGrpSpPr/>
          <p:nvPr/>
        </p:nvGrpSpPr>
        <p:grpSpPr>
          <a:xfrm>
            <a:off x="705274" y="686772"/>
            <a:ext cx="16875166" cy="8913228"/>
            <a:chOff x="705274" y="686772"/>
            <a:chExt cx="16875166" cy="8913228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705274" y="686772"/>
              <a:ext cx="16875166" cy="8912169"/>
              <a:chOff x="705274" y="686772"/>
              <a:chExt cx="16875166" cy="8912169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05274" y="686772"/>
                <a:ext cx="16875166" cy="89121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45016" y="9352381"/>
              <a:ext cx="16813081" cy="247619"/>
              <a:chOff x="729776" y="9352381"/>
              <a:chExt cx="16813081" cy="24761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29776" y="9352381"/>
                <a:ext cx="16813081" cy="247619"/>
              </a:xfrm>
              <a:prstGeom prst="rect">
                <a:avLst/>
              </a:prstGeom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2D42A-37BD-2981-AF53-59DCE63766CA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89F0-85A3-F021-EF1B-451CB2F207AE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및 학습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(3/8)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3BF922-5B33-F036-41A9-FE4D6A7289C4}"/>
              </a:ext>
            </a:extLst>
          </p:cNvPr>
          <p:cNvSpPr txBox="1"/>
          <p:nvPr/>
        </p:nvSpPr>
        <p:spPr>
          <a:xfrm>
            <a:off x="6400800" y="2952809"/>
            <a:ext cx="3826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04/29 CNN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설명</a:t>
            </a:r>
          </a:p>
        </p:txBody>
      </p:sp>
      <p:pic>
        <p:nvPicPr>
          <p:cNvPr id="14" name="그래픽 13" descr="배지 단색으로 채워진">
            <a:extLst>
              <a:ext uri="{FF2B5EF4-FFF2-40B4-BE49-F238E27FC236}">
                <a16:creationId xmlns:a16="http://schemas.microsoft.com/office/drawing/2014/main" id="{D3A0CCAB-93F9-634D-9D24-294F6FF18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0800" y="5600700"/>
            <a:ext cx="914400" cy="914400"/>
          </a:xfrm>
          <a:prstGeom prst="rect">
            <a:avLst/>
          </a:prstGeom>
        </p:spPr>
      </p:pic>
      <p:pic>
        <p:nvPicPr>
          <p:cNvPr id="15" name="그래픽 14" descr="배지 1 단색으로 채워진">
            <a:extLst>
              <a:ext uri="{FF2B5EF4-FFF2-40B4-BE49-F238E27FC236}">
                <a16:creationId xmlns:a16="http://schemas.microsoft.com/office/drawing/2014/main" id="{668E245B-9EE6-7AC5-17AD-EABC612B93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0800" y="407255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DAD847-7708-B3E5-36A0-4BA890359C61}"/>
              </a:ext>
            </a:extLst>
          </p:cNvPr>
          <p:cNvSpPr txBox="1"/>
          <p:nvPr/>
        </p:nvSpPr>
        <p:spPr>
          <a:xfrm>
            <a:off x="7399044" y="4076700"/>
            <a:ext cx="11650956" cy="901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학습과정에서 특징 추출이 잘 안되는 것으로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판단후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첫 번째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Conv2d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층을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겹으로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쌓고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</a:p>
          <a:p>
            <a:pPr fontAlgn="base">
              <a:lnSpc>
                <a:spcPct val="16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필터 개수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개로 늘림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8D1530-D774-9014-0FD6-65E3645CAFAB}"/>
              </a:ext>
            </a:extLst>
          </p:cNvPr>
          <p:cNvSpPr txBox="1"/>
          <p:nvPr/>
        </p:nvSpPr>
        <p:spPr>
          <a:xfrm>
            <a:off x="7399044" y="5567390"/>
            <a:ext cx="12268200" cy="1344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기존에는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model.fit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할 때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batch_size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지정을 하지 않았지만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</a:p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Conv2d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층의 필터 개수를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늘린만큼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학습 가능 파라미터 개수가 늘어났기 때문에 학습시간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조정을 위해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batch_size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= 256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설정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0CFE5C-6301-BF1B-C6B2-024F415C4CE7}"/>
              </a:ext>
            </a:extLst>
          </p:cNvPr>
          <p:cNvSpPr txBox="1"/>
          <p:nvPr/>
        </p:nvSpPr>
        <p:spPr>
          <a:xfrm>
            <a:off x="1524000" y="8188666"/>
            <a:ext cx="3730023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차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계층 구성도</a:t>
            </a:r>
          </a:p>
        </p:txBody>
      </p:sp>
      <p:pic>
        <p:nvPicPr>
          <p:cNvPr id="20" name="Picture 13">
            <a:extLst>
              <a:ext uri="{FF2B5EF4-FFF2-40B4-BE49-F238E27FC236}">
                <a16:creationId xmlns:a16="http://schemas.microsoft.com/office/drawing/2014/main" id="{5C64F24C-B8E7-FDA3-1530-80C69EF6D7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208" y="2433323"/>
            <a:ext cx="4327202" cy="57096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24848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03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2D42A-37BD-2981-AF53-59DCE63766CA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89F0-85A3-F021-EF1B-451CB2F207AE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및 학습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(3/8)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70F76D-1839-B379-AF2C-0D6A656AE9A6}"/>
              </a:ext>
            </a:extLst>
          </p:cNvPr>
          <p:cNvSpPr txBox="1"/>
          <p:nvPr/>
        </p:nvSpPr>
        <p:spPr>
          <a:xfrm>
            <a:off x="2999738" y="8026246"/>
            <a:ext cx="1907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(96, 96) image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5" name="Picture 7">
            <a:extLst>
              <a:ext uri="{FF2B5EF4-FFF2-40B4-BE49-F238E27FC236}">
                <a16:creationId xmlns:a16="http://schemas.microsoft.com/office/drawing/2014/main" id="{8B5B1ECE-2B10-4FA2-C742-F501DEBF52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3"/>
          <a:stretch>
            <a:fillRect/>
          </a:stretch>
        </p:blipFill>
        <p:spPr>
          <a:xfrm>
            <a:off x="2182100" y="4455126"/>
            <a:ext cx="3845311" cy="329353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5B0AE026-633A-01F5-282B-7945146DD68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1" b="46285"/>
          <a:stretch>
            <a:fillRect/>
          </a:stretch>
        </p:blipFill>
        <p:spPr>
          <a:xfrm>
            <a:off x="10838135" y="2933700"/>
            <a:ext cx="3733800" cy="286758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F4400A5F-69D8-246B-0E1B-6926D160C6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3099" r="21"/>
          <a:stretch>
            <a:fillRect/>
          </a:stretch>
        </p:blipFill>
        <p:spPr>
          <a:xfrm>
            <a:off x="10668000" y="6069052"/>
            <a:ext cx="4074071" cy="2743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4126AD2-BE79-B09D-4F03-7BB20D6C7C4D}"/>
              </a:ext>
            </a:extLst>
          </p:cNvPr>
          <p:cNvSpPr txBox="1"/>
          <p:nvPr/>
        </p:nvSpPr>
        <p:spPr>
          <a:xfrm>
            <a:off x="1752600" y="2457390"/>
            <a:ext cx="2709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데이터 변경 사항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CC5561-DECA-9F26-CAE7-45B869492419}"/>
              </a:ext>
            </a:extLst>
          </p:cNvPr>
          <p:cNvSpPr txBox="1"/>
          <p:nvPr/>
        </p:nvSpPr>
        <p:spPr>
          <a:xfrm>
            <a:off x="9724009" y="2457390"/>
            <a:ext cx="7707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학습 결과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training &amp; validation accuracy, loss graph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A7E50B-EF99-04F1-79D5-6CE56013BDF5}"/>
              </a:ext>
            </a:extLst>
          </p:cNvPr>
          <p:cNvSpPr txBox="1"/>
          <p:nvPr/>
        </p:nvSpPr>
        <p:spPr>
          <a:xfrm>
            <a:off x="12057262" y="5609000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accuracy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E0A997-CA46-DC48-4D9C-C37BBA727193}"/>
              </a:ext>
            </a:extLst>
          </p:cNvPr>
          <p:cNvSpPr txBox="1"/>
          <p:nvPr/>
        </p:nvSpPr>
        <p:spPr>
          <a:xfrm>
            <a:off x="12368244" y="8891318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loss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01EA48-69BA-0D1E-4C01-B909F5ABBD7E}"/>
              </a:ext>
            </a:extLst>
          </p:cNvPr>
          <p:cNvSpPr txBox="1"/>
          <p:nvPr/>
        </p:nvSpPr>
        <p:spPr>
          <a:xfrm>
            <a:off x="1752600" y="2990004"/>
            <a:ext cx="5181600" cy="920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초기 학습 데이터 그대로 사용함</a:t>
            </a: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이미지 크기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(96, 96)</a:t>
            </a:r>
            <a:r>
              <a:rPr lang="ko-KR" altLang="en-US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변경 없음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589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2D42A-37BD-2981-AF53-59DCE63766CA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89F0-85A3-F021-EF1B-451CB2F207AE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및 학습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(4/8)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3BF922-5B33-F036-41A9-FE4D6A7289C4}"/>
              </a:ext>
            </a:extLst>
          </p:cNvPr>
          <p:cNvSpPr txBox="1"/>
          <p:nvPr/>
        </p:nvSpPr>
        <p:spPr>
          <a:xfrm>
            <a:off x="6019800" y="2388227"/>
            <a:ext cx="3823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05/05 CNN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설명</a:t>
            </a:r>
          </a:p>
        </p:txBody>
      </p:sp>
      <p:pic>
        <p:nvPicPr>
          <p:cNvPr id="14" name="그래픽 13" descr="배지 단색으로 채워진">
            <a:extLst>
              <a:ext uri="{FF2B5EF4-FFF2-40B4-BE49-F238E27FC236}">
                <a16:creationId xmlns:a16="http://schemas.microsoft.com/office/drawing/2014/main" id="{D3A0CCAB-93F9-634D-9D24-294F6FF18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2600" y="4766650"/>
            <a:ext cx="914400" cy="914400"/>
          </a:xfrm>
          <a:prstGeom prst="rect">
            <a:avLst/>
          </a:prstGeom>
        </p:spPr>
      </p:pic>
      <p:pic>
        <p:nvPicPr>
          <p:cNvPr id="15" name="그래픽 14" descr="배지 1 단색으로 채워진">
            <a:extLst>
              <a:ext uri="{FF2B5EF4-FFF2-40B4-BE49-F238E27FC236}">
                <a16:creationId xmlns:a16="http://schemas.microsoft.com/office/drawing/2014/main" id="{668E245B-9EE6-7AC5-17AD-EABC612B93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62600" y="3314700"/>
            <a:ext cx="914400" cy="914400"/>
          </a:xfrm>
          <a:prstGeom prst="rect">
            <a:avLst/>
          </a:prstGeom>
        </p:spPr>
      </p:pic>
      <p:pic>
        <p:nvPicPr>
          <p:cNvPr id="16" name="그래픽 15" descr="배지 3 단색으로 채워진">
            <a:extLst>
              <a:ext uri="{FF2B5EF4-FFF2-40B4-BE49-F238E27FC236}">
                <a16:creationId xmlns:a16="http://schemas.microsoft.com/office/drawing/2014/main" id="{327DD7C4-A693-9000-E427-319E9621C5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62600" y="628650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DAD847-7708-B3E5-36A0-4BA890359C61}"/>
              </a:ext>
            </a:extLst>
          </p:cNvPr>
          <p:cNvSpPr txBox="1"/>
          <p:nvPr/>
        </p:nvSpPr>
        <p:spPr>
          <a:xfrm>
            <a:off x="6553200" y="3482544"/>
            <a:ext cx="11058213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Conv2d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층 사이의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maxpooling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층 제거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Conv2d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여러겹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쌓는 형태로 변경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8D1530-D774-9014-0FD6-65E3645CAFAB}"/>
              </a:ext>
            </a:extLst>
          </p:cNvPr>
          <p:cNvSpPr txBox="1"/>
          <p:nvPr/>
        </p:nvSpPr>
        <p:spPr>
          <a:xfrm>
            <a:off x="6553200" y="4914900"/>
            <a:ext cx="11430000" cy="901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기존에는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Conv2d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층 밑으로 갈수록 늘어나는 형태였던 것을 아래로 갈수록 필터 개수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적어지는 형태로 변경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6818B6-5BAA-7C95-9067-8A96F956396D}"/>
              </a:ext>
            </a:extLst>
          </p:cNvPr>
          <p:cNvSpPr txBox="1"/>
          <p:nvPr/>
        </p:nvSpPr>
        <p:spPr>
          <a:xfrm>
            <a:off x="6553200" y="6497234"/>
            <a:ext cx="12954000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Dense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층 필터 개수 수정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Dropout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층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3-&gt;1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개로 줄임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0CFE5C-6301-BF1B-C6B2-024F415C4CE7}"/>
              </a:ext>
            </a:extLst>
          </p:cNvPr>
          <p:cNvSpPr txBox="1"/>
          <p:nvPr/>
        </p:nvSpPr>
        <p:spPr>
          <a:xfrm>
            <a:off x="1295400" y="8188666"/>
            <a:ext cx="3874574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차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계층 구성도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0635583-6618-F21B-C28B-49753E5EE1E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78" b="62"/>
          <a:stretch>
            <a:fillRect/>
          </a:stretch>
        </p:blipFill>
        <p:spPr>
          <a:xfrm>
            <a:off x="1166080" y="2455403"/>
            <a:ext cx="4282737" cy="57096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그래픽 21" descr="배지 4 단색으로 채워진">
            <a:extLst>
              <a:ext uri="{FF2B5EF4-FFF2-40B4-BE49-F238E27FC236}">
                <a16:creationId xmlns:a16="http://schemas.microsoft.com/office/drawing/2014/main" id="{4A2587BE-810A-C044-48CD-0E36013E5E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562600" y="7581900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803FD6C-D700-CD24-148F-E1F191ACAC4B}"/>
              </a:ext>
            </a:extLst>
          </p:cNvPr>
          <p:cNvSpPr txBox="1"/>
          <p:nvPr/>
        </p:nvSpPr>
        <p:spPr>
          <a:xfrm>
            <a:off x="6553200" y="7792634"/>
            <a:ext cx="12954000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정제를 거치면서 데이터양이 줄었으므로 배치사이즈 조정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256-&gt;96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59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03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52AB9F-DF8E-A0B7-3ED0-4899B2B027DF}"/>
              </a:ext>
            </a:extLst>
          </p:cNvPr>
          <p:cNvSpPr/>
          <p:nvPr/>
        </p:nvSpPr>
        <p:spPr>
          <a:xfrm>
            <a:off x="4800600" y="5250180"/>
            <a:ext cx="3309715" cy="2442378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2D42A-37BD-2981-AF53-59DCE63766CA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89F0-85A3-F021-EF1B-451CB2F207AE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및 학습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(4/8)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3ABDBE-143E-9930-8F57-DAD7307D4B0F}"/>
              </a:ext>
            </a:extLst>
          </p:cNvPr>
          <p:cNvSpPr txBox="1"/>
          <p:nvPr/>
        </p:nvSpPr>
        <p:spPr>
          <a:xfrm>
            <a:off x="1451562" y="2820335"/>
            <a:ext cx="6882676" cy="1804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초기 데이터 셋은 낮과 밤이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섞여있는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형태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밤데이터 수가 상대적으로 적어서 학습 과정에</a:t>
            </a:r>
            <a:r>
              <a:rPr lang="ko-KR" altLang="en-US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문제 발생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밤 데이터 모두 제거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--&gt;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낮 데이터로만 학습 진 행하기로 결정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이미지 크기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(128, 128)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 변경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70F76D-1839-B379-AF2C-0D6A656AE9A6}"/>
              </a:ext>
            </a:extLst>
          </p:cNvPr>
          <p:cNvSpPr txBox="1"/>
          <p:nvPr/>
        </p:nvSpPr>
        <p:spPr>
          <a:xfrm>
            <a:off x="1805590" y="8126232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(128, 128) image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2850AD-363E-F585-7A7B-2497A0D89DCC}"/>
              </a:ext>
            </a:extLst>
          </p:cNvPr>
          <p:cNvSpPr txBox="1"/>
          <p:nvPr/>
        </p:nvSpPr>
        <p:spPr>
          <a:xfrm>
            <a:off x="4956670" y="5298511"/>
            <a:ext cx="3246120" cy="2247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&lt;</a:t>
            </a:r>
            <a:r>
              <a:rPr lang="ko-KR" altLang="en-US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데이터셋 개수 변경</a:t>
            </a:r>
            <a:r>
              <a:rPr lang="en-US" altLang="ko-KR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bicycle 2457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장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-&gt;900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장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road 2500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장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-&gt;900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장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side 2551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장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-&gt;685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장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walking 2514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장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-&gt;890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6" name="Picture 25">
            <a:extLst>
              <a:ext uri="{FF2B5EF4-FFF2-40B4-BE49-F238E27FC236}">
                <a16:creationId xmlns:a16="http://schemas.microsoft.com/office/drawing/2014/main" id="{D3AFF0BC-28DA-45C5-8AFA-E9471188EE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4"/>
          <a:stretch>
            <a:fillRect/>
          </a:stretch>
        </p:blipFill>
        <p:spPr>
          <a:xfrm>
            <a:off x="1144331" y="4987941"/>
            <a:ext cx="3502923" cy="300027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Picture 22">
            <a:extLst>
              <a:ext uri="{FF2B5EF4-FFF2-40B4-BE49-F238E27FC236}">
                <a16:creationId xmlns:a16="http://schemas.microsoft.com/office/drawing/2014/main" id="{68222B24-B322-16F0-FDD3-4FDB561497A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74"/>
          <a:stretch>
            <a:fillRect/>
          </a:stretch>
        </p:blipFill>
        <p:spPr>
          <a:xfrm>
            <a:off x="11432302" y="3072299"/>
            <a:ext cx="3240344" cy="257736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11AC09A-B9B0-DB34-E84E-FA14FA6B60F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38"/>
          <a:stretch>
            <a:fillRect/>
          </a:stretch>
        </p:blipFill>
        <p:spPr>
          <a:xfrm>
            <a:off x="11397617" y="6286500"/>
            <a:ext cx="3309715" cy="257736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58F49F-45D0-889F-6D46-877960FB7D7F}"/>
              </a:ext>
            </a:extLst>
          </p:cNvPr>
          <p:cNvSpPr txBox="1"/>
          <p:nvPr/>
        </p:nvSpPr>
        <p:spPr>
          <a:xfrm>
            <a:off x="1451562" y="2457390"/>
            <a:ext cx="29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데이터 변경 사항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BA0A53-710F-7ED6-07A5-596F4E0BC87B}"/>
              </a:ext>
            </a:extLst>
          </p:cNvPr>
          <p:cNvSpPr txBox="1"/>
          <p:nvPr/>
        </p:nvSpPr>
        <p:spPr>
          <a:xfrm>
            <a:off x="9724009" y="2457390"/>
            <a:ext cx="7707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학습 결과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training &amp; validation accuracy, loss graph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67A7F8-7FBB-DC4E-ABAF-1251CF87B896}"/>
              </a:ext>
            </a:extLst>
          </p:cNvPr>
          <p:cNvSpPr txBox="1"/>
          <p:nvPr/>
        </p:nvSpPr>
        <p:spPr>
          <a:xfrm>
            <a:off x="12404701" y="5609000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accuracy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84F998-0339-4DD9-24D3-10269088AF20}"/>
              </a:ext>
            </a:extLst>
          </p:cNvPr>
          <p:cNvSpPr txBox="1"/>
          <p:nvPr/>
        </p:nvSpPr>
        <p:spPr>
          <a:xfrm>
            <a:off x="12715683" y="8891318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loss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312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2D42A-37BD-2981-AF53-59DCE63766CA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89F0-85A3-F021-EF1B-451CB2F207AE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및 학습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(5/8)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3BF922-5B33-F036-41A9-FE4D6A7289C4}"/>
              </a:ext>
            </a:extLst>
          </p:cNvPr>
          <p:cNvSpPr txBox="1"/>
          <p:nvPr/>
        </p:nvSpPr>
        <p:spPr>
          <a:xfrm>
            <a:off x="5541815" y="2665178"/>
            <a:ext cx="3773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05/11 CNN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설명</a:t>
            </a:r>
          </a:p>
        </p:txBody>
      </p:sp>
      <p:pic>
        <p:nvPicPr>
          <p:cNvPr id="14" name="그래픽 13" descr="배지 단색으로 채워진">
            <a:extLst>
              <a:ext uri="{FF2B5EF4-FFF2-40B4-BE49-F238E27FC236}">
                <a16:creationId xmlns:a16="http://schemas.microsoft.com/office/drawing/2014/main" id="{D3A0CCAB-93F9-634D-9D24-294F6FF18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1815" y="5007325"/>
            <a:ext cx="914400" cy="914400"/>
          </a:xfrm>
          <a:prstGeom prst="rect">
            <a:avLst/>
          </a:prstGeom>
        </p:spPr>
      </p:pic>
      <p:pic>
        <p:nvPicPr>
          <p:cNvPr id="15" name="그래픽 14" descr="배지 1 단색으로 채워진">
            <a:extLst>
              <a:ext uri="{FF2B5EF4-FFF2-40B4-BE49-F238E27FC236}">
                <a16:creationId xmlns:a16="http://schemas.microsoft.com/office/drawing/2014/main" id="{668E245B-9EE6-7AC5-17AD-EABC612B93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41815" y="3555375"/>
            <a:ext cx="914400" cy="914400"/>
          </a:xfrm>
          <a:prstGeom prst="rect">
            <a:avLst/>
          </a:prstGeom>
        </p:spPr>
      </p:pic>
      <p:pic>
        <p:nvPicPr>
          <p:cNvPr id="16" name="그래픽 15" descr="배지 3 단색으로 채워진">
            <a:extLst>
              <a:ext uri="{FF2B5EF4-FFF2-40B4-BE49-F238E27FC236}">
                <a16:creationId xmlns:a16="http://schemas.microsoft.com/office/drawing/2014/main" id="{327DD7C4-A693-9000-E427-319E9621C5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1815" y="6527175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DAD847-7708-B3E5-36A0-4BA890359C61}"/>
              </a:ext>
            </a:extLst>
          </p:cNvPr>
          <p:cNvSpPr txBox="1"/>
          <p:nvPr/>
        </p:nvSpPr>
        <p:spPr>
          <a:xfrm>
            <a:off x="6408444" y="3695700"/>
            <a:ext cx="11058213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Conv2d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층 사이의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maxpooling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층 제거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Conv2d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여러겹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쌓는 형태로 변경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8D1530-D774-9014-0FD6-65E3645CAFAB}"/>
              </a:ext>
            </a:extLst>
          </p:cNvPr>
          <p:cNvSpPr txBox="1"/>
          <p:nvPr/>
        </p:nvSpPr>
        <p:spPr>
          <a:xfrm>
            <a:off x="6477000" y="5186390"/>
            <a:ext cx="11811000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기존에는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Conv2d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층 밑으로 갈수록 늘어나는 형태였던 것을 아래로 갈수록 필터 개수 적어지는 형태로 변경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6818B6-5BAA-7C95-9067-8A96F956396D}"/>
              </a:ext>
            </a:extLst>
          </p:cNvPr>
          <p:cNvSpPr txBox="1"/>
          <p:nvPr/>
        </p:nvSpPr>
        <p:spPr>
          <a:xfrm>
            <a:off x="6400800" y="6710390"/>
            <a:ext cx="12954000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Dense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층 필터 개수 수정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Dropout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층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3-&gt;1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개로 줄임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0CFE5C-6301-BF1B-C6B2-024F415C4CE7}"/>
              </a:ext>
            </a:extLst>
          </p:cNvPr>
          <p:cNvSpPr txBox="1"/>
          <p:nvPr/>
        </p:nvSpPr>
        <p:spPr>
          <a:xfrm>
            <a:off x="1237420" y="8223749"/>
            <a:ext cx="3044223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계층 구성도</a:t>
            </a:r>
          </a:p>
        </p:txBody>
      </p:sp>
      <p:pic>
        <p:nvPicPr>
          <p:cNvPr id="20" name="Picture 27">
            <a:extLst>
              <a:ext uri="{FF2B5EF4-FFF2-40B4-BE49-F238E27FC236}">
                <a16:creationId xmlns:a16="http://schemas.microsoft.com/office/drawing/2014/main" id="{DBAD2006-0D8C-A7D2-9BE2-F8E3C0465BE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42" b="60"/>
          <a:stretch>
            <a:fillRect/>
          </a:stretch>
        </p:blipFill>
        <p:spPr>
          <a:xfrm>
            <a:off x="1206940" y="2301410"/>
            <a:ext cx="3617620" cy="57096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28122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03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2D42A-37BD-2981-AF53-59DCE63766CA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89F0-85A3-F021-EF1B-451CB2F207AE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및 학습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(5/8)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3ABDBE-143E-9930-8F57-DAD7307D4B0F}"/>
              </a:ext>
            </a:extLst>
          </p:cNvPr>
          <p:cNvSpPr txBox="1"/>
          <p:nvPr/>
        </p:nvSpPr>
        <p:spPr>
          <a:xfrm>
            <a:off x="1451562" y="2909326"/>
            <a:ext cx="15369508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05/05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 이후 학습 데이터 셋 변경 사항 없음</a:t>
            </a:r>
          </a:p>
        </p:txBody>
      </p:sp>
      <p:pic>
        <p:nvPicPr>
          <p:cNvPr id="15" name="Picture 7">
            <a:extLst>
              <a:ext uri="{FF2B5EF4-FFF2-40B4-BE49-F238E27FC236}">
                <a16:creationId xmlns:a16="http://schemas.microsoft.com/office/drawing/2014/main" id="{8B5B1ECE-2B10-4FA2-C742-F501DEBF52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3"/>
          <a:stretch>
            <a:fillRect/>
          </a:stretch>
        </p:blipFill>
        <p:spPr>
          <a:xfrm>
            <a:off x="2219011" y="4026631"/>
            <a:ext cx="3845311" cy="329353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40B8C2-19E3-4666-6FF1-F75DD339CFA5}"/>
              </a:ext>
            </a:extLst>
          </p:cNvPr>
          <p:cNvSpPr txBox="1"/>
          <p:nvPr/>
        </p:nvSpPr>
        <p:spPr>
          <a:xfrm>
            <a:off x="3051464" y="7657254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(128, 128) image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1" name="Picture 30">
            <a:extLst>
              <a:ext uri="{FF2B5EF4-FFF2-40B4-BE49-F238E27FC236}">
                <a16:creationId xmlns:a16="http://schemas.microsoft.com/office/drawing/2014/main" id="{06460AD0-4714-3571-7F86-F32E817FE3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8"/>
          <a:stretch>
            <a:fillRect/>
          </a:stretch>
        </p:blipFill>
        <p:spPr>
          <a:xfrm>
            <a:off x="11447629" y="6290803"/>
            <a:ext cx="3209689" cy="25546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" name="Picture 31">
            <a:extLst>
              <a:ext uri="{FF2B5EF4-FFF2-40B4-BE49-F238E27FC236}">
                <a16:creationId xmlns:a16="http://schemas.microsoft.com/office/drawing/2014/main" id="{C7447EED-D1F3-7D2C-4560-01127D3E2DD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8"/>
          <a:stretch>
            <a:fillRect/>
          </a:stretch>
        </p:blipFill>
        <p:spPr>
          <a:xfrm>
            <a:off x="11456648" y="3025608"/>
            <a:ext cx="3191652" cy="25052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99C7D5-ECD7-C262-FDDB-3166A9239619}"/>
              </a:ext>
            </a:extLst>
          </p:cNvPr>
          <p:cNvSpPr txBox="1"/>
          <p:nvPr/>
        </p:nvSpPr>
        <p:spPr>
          <a:xfrm>
            <a:off x="1451562" y="2457390"/>
            <a:ext cx="29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데이터 변경 사항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7887D0-CDEC-0805-EE0B-87FF4CEF780C}"/>
              </a:ext>
            </a:extLst>
          </p:cNvPr>
          <p:cNvSpPr txBox="1"/>
          <p:nvPr/>
        </p:nvSpPr>
        <p:spPr>
          <a:xfrm>
            <a:off x="9724009" y="2457390"/>
            <a:ext cx="7707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학습 결과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training &amp; validation accuracy, loss graph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E0B15A-2F8F-6DB1-AABD-C8917A949C05}"/>
              </a:ext>
            </a:extLst>
          </p:cNvPr>
          <p:cNvSpPr txBox="1"/>
          <p:nvPr/>
        </p:nvSpPr>
        <p:spPr>
          <a:xfrm>
            <a:off x="12404701" y="5609000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accuracy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1AD18-92EF-45A6-9294-5C8F39F5B732}"/>
              </a:ext>
            </a:extLst>
          </p:cNvPr>
          <p:cNvSpPr txBox="1"/>
          <p:nvPr/>
        </p:nvSpPr>
        <p:spPr>
          <a:xfrm>
            <a:off x="12715683" y="8891318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loss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6688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2D42A-37BD-2981-AF53-59DCE63766CA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89F0-85A3-F021-EF1B-451CB2F207AE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및 학습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(6/8)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3BF922-5B33-F036-41A9-FE4D6A7289C4}"/>
              </a:ext>
            </a:extLst>
          </p:cNvPr>
          <p:cNvSpPr txBox="1"/>
          <p:nvPr/>
        </p:nvSpPr>
        <p:spPr>
          <a:xfrm>
            <a:off x="6355536" y="3107455"/>
            <a:ext cx="3794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05/21 CNN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설명</a:t>
            </a:r>
          </a:p>
        </p:txBody>
      </p:sp>
      <p:pic>
        <p:nvPicPr>
          <p:cNvPr id="14" name="그래픽 13" descr="배지 단색으로 채워진">
            <a:extLst>
              <a:ext uri="{FF2B5EF4-FFF2-40B4-BE49-F238E27FC236}">
                <a16:creationId xmlns:a16="http://schemas.microsoft.com/office/drawing/2014/main" id="{D3A0CCAB-93F9-634D-9D24-294F6FF18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5536" y="5620175"/>
            <a:ext cx="914400" cy="914400"/>
          </a:xfrm>
          <a:prstGeom prst="rect">
            <a:avLst/>
          </a:prstGeom>
        </p:spPr>
      </p:pic>
      <p:pic>
        <p:nvPicPr>
          <p:cNvPr id="15" name="그래픽 14" descr="배지 1 단색으로 채워진">
            <a:extLst>
              <a:ext uri="{FF2B5EF4-FFF2-40B4-BE49-F238E27FC236}">
                <a16:creationId xmlns:a16="http://schemas.microsoft.com/office/drawing/2014/main" id="{668E245B-9EE6-7AC5-17AD-EABC612B93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5536" y="4168225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DAD847-7708-B3E5-36A0-4BA890359C61}"/>
              </a:ext>
            </a:extLst>
          </p:cNvPr>
          <p:cNvSpPr txBox="1"/>
          <p:nvPr/>
        </p:nvSpPr>
        <p:spPr>
          <a:xfrm>
            <a:off x="7300416" y="4323135"/>
            <a:ext cx="11058213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05/11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 모델 계층에서 두 번째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Dense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층 변수를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32-&gt; 16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개로 변경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8D1530-D774-9014-0FD6-65E3645CAFAB}"/>
              </a:ext>
            </a:extLst>
          </p:cNvPr>
          <p:cNvSpPr txBox="1"/>
          <p:nvPr/>
        </p:nvSpPr>
        <p:spPr>
          <a:xfrm>
            <a:off x="7300416" y="5813825"/>
            <a:ext cx="11811000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accuracy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값은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05/11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 모델이 가장 높지만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loss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값은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05/21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 모델이 더 낮음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0CFE5C-6301-BF1B-C6B2-024F415C4CE7}"/>
              </a:ext>
            </a:extLst>
          </p:cNvPr>
          <p:cNvSpPr txBox="1"/>
          <p:nvPr/>
        </p:nvSpPr>
        <p:spPr>
          <a:xfrm>
            <a:off x="1266127" y="8280764"/>
            <a:ext cx="4028111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차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계층 구성도</a:t>
            </a:r>
          </a:p>
        </p:txBody>
      </p:sp>
      <p:pic>
        <p:nvPicPr>
          <p:cNvPr id="18" name="Picture 33">
            <a:extLst>
              <a:ext uri="{FF2B5EF4-FFF2-40B4-BE49-F238E27FC236}">
                <a16:creationId xmlns:a16="http://schemas.microsoft.com/office/drawing/2014/main" id="{FAD1A5C4-B7E7-B493-C944-44D6304F52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2415440"/>
            <a:ext cx="3664766" cy="57096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66448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03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2D42A-37BD-2981-AF53-59DCE63766CA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89F0-85A3-F021-EF1B-451CB2F207AE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및 학습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(6/8)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3ABDBE-143E-9930-8F57-DAD7307D4B0F}"/>
              </a:ext>
            </a:extLst>
          </p:cNvPr>
          <p:cNvSpPr txBox="1"/>
          <p:nvPr/>
        </p:nvSpPr>
        <p:spPr>
          <a:xfrm>
            <a:off x="1219200" y="3068141"/>
            <a:ext cx="16023343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05/21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walking, side, bicycle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데이터셋 변경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X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road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추가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 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AI HUB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도로주행영상’으로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road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이미지를 수집했지만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차량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보넷트가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찍혀 있는 이미지였기에 도로의 특징을 잘 추출하지 못함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            </a:t>
            </a:r>
          </a:p>
          <a:p>
            <a:pPr algn="just" fontAlgn="base" latinLnBrk="1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--&gt;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이후 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AI HUB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자율주행버스 노선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주행이미지’로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변경하여 도로 학습 진행</a:t>
            </a:r>
            <a:endParaRPr lang="en-US" altLang="ko-KR" sz="18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road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셋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900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40B8C2-19E3-4666-6FF1-F75DD339CFA5}"/>
              </a:ext>
            </a:extLst>
          </p:cNvPr>
          <p:cNvSpPr txBox="1"/>
          <p:nvPr/>
        </p:nvSpPr>
        <p:spPr>
          <a:xfrm>
            <a:off x="2939940" y="8466108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(96, 96) image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6" name="Picture 35">
            <a:extLst>
              <a:ext uri="{FF2B5EF4-FFF2-40B4-BE49-F238E27FC236}">
                <a16:creationId xmlns:a16="http://schemas.microsoft.com/office/drawing/2014/main" id="{91063623-E66A-5558-727A-1F95D4EBC0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3"/>
          <a:stretch>
            <a:fillRect/>
          </a:stretch>
        </p:blipFill>
        <p:spPr>
          <a:xfrm>
            <a:off x="2304815" y="5696639"/>
            <a:ext cx="3191652" cy="273367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Picture 38">
            <a:extLst>
              <a:ext uri="{FF2B5EF4-FFF2-40B4-BE49-F238E27FC236}">
                <a16:creationId xmlns:a16="http://schemas.microsoft.com/office/drawing/2014/main" id="{645F329B-E1D4-B332-14B2-CEB394650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800" y="3103939"/>
            <a:ext cx="3048000" cy="234491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39">
            <a:extLst>
              <a:ext uri="{FF2B5EF4-FFF2-40B4-BE49-F238E27FC236}">
                <a16:creationId xmlns:a16="http://schemas.microsoft.com/office/drawing/2014/main" id="{A63D2714-36AE-B770-55E4-C8DC3640E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3800" y="6237154"/>
            <a:ext cx="3048000" cy="234679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32DF9E8-A03D-FA7F-1CA8-234E1C858713}"/>
              </a:ext>
            </a:extLst>
          </p:cNvPr>
          <p:cNvSpPr txBox="1"/>
          <p:nvPr/>
        </p:nvSpPr>
        <p:spPr>
          <a:xfrm>
            <a:off x="1219200" y="2457390"/>
            <a:ext cx="29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데이터 변경 사항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D6301D-D7BC-E517-3EE1-154B7AE23C98}"/>
              </a:ext>
            </a:extLst>
          </p:cNvPr>
          <p:cNvSpPr txBox="1"/>
          <p:nvPr/>
        </p:nvSpPr>
        <p:spPr>
          <a:xfrm>
            <a:off x="9724009" y="2457390"/>
            <a:ext cx="7707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학습 결과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training &amp; validation accuracy, loss graph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9CE7E4-D007-A8E6-7BD3-01311E9992A6}"/>
              </a:ext>
            </a:extLst>
          </p:cNvPr>
          <p:cNvSpPr txBox="1"/>
          <p:nvPr/>
        </p:nvSpPr>
        <p:spPr>
          <a:xfrm>
            <a:off x="12404701" y="5609000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accuracy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B8FDF4-D465-D99F-3CE6-FDF723A4A851}"/>
              </a:ext>
            </a:extLst>
          </p:cNvPr>
          <p:cNvSpPr txBox="1"/>
          <p:nvPr/>
        </p:nvSpPr>
        <p:spPr>
          <a:xfrm>
            <a:off x="12715683" y="8891318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loss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280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2D42A-37BD-2981-AF53-59DCE63766CA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89F0-85A3-F021-EF1B-451CB2F207AE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및 학습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(7/8)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3BF922-5B33-F036-41A9-FE4D6A7289C4}"/>
              </a:ext>
            </a:extLst>
          </p:cNvPr>
          <p:cNvSpPr txBox="1"/>
          <p:nvPr/>
        </p:nvSpPr>
        <p:spPr>
          <a:xfrm>
            <a:off x="8077200" y="3873278"/>
            <a:ext cx="3823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05/30 CNN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DAD847-7708-B3E5-36A0-4BA890359C61}"/>
              </a:ext>
            </a:extLst>
          </p:cNvPr>
          <p:cNvSpPr txBox="1"/>
          <p:nvPr/>
        </p:nvSpPr>
        <p:spPr>
          <a:xfrm>
            <a:off x="8077200" y="4625278"/>
            <a:ext cx="11058213" cy="517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계층 구성도 변경 없음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0CFE5C-6301-BF1B-C6B2-024F415C4CE7}"/>
              </a:ext>
            </a:extLst>
          </p:cNvPr>
          <p:cNvSpPr txBox="1"/>
          <p:nvPr/>
        </p:nvSpPr>
        <p:spPr>
          <a:xfrm>
            <a:off x="2236775" y="8386456"/>
            <a:ext cx="3889010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</a:t>
            </a:r>
            <a:r>
              <a:rPr lang="en-US" altLang="ko-KR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7</a:t>
            </a: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차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계층 구성도</a:t>
            </a:r>
          </a:p>
        </p:txBody>
      </p:sp>
      <p:pic>
        <p:nvPicPr>
          <p:cNvPr id="16" name="Picture 41">
            <a:extLst>
              <a:ext uri="{FF2B5EF4-FFF2-40B4-BE49-F238E27FC236}">
                <a16:creationId xmlns:a16="http://schemas.microsoft.com/office/drawing/2014/main" id="{F4E0D9E7-77C2-E8BA-C362-3727BC7D2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268813"/>
            <a:ext cx="4247761" cy="57096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1764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0B24056-2BB6-3781-8EAA-894D58B5C78F}"/>
              </a:ext>
            </a:extLst>
          </p:cNvPr>
          <p:cNvSpPr txBox="1"/>
          <p:nvPr/>
        </p:nvSpPr>
        <p:spPr>
          <a:xfrm>
            <a:off x="2438400" y="876300"/>
            <a:ext cx="560602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서론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개발동기</a:t>
            </a:r>
          </a:p>
        </p:txBody>
      </p:sp>
      <p:grpSp>
        <p:nvGrpSpPr>
          <p:cNvPr id="10" name="그룹 1004">
            <a:extLst>
              <a:ext uri="{FF2B5EF4-FFF2-40B4-BE49-F238E27FC236}">
                <a16:creationId xmlns:a16="http://schemas.microsoft.com/office/drawing/2014/main" id="{6BBE4711-1D54-376F-01F9-BFE587B747EA}"/>
              </a:ext>
            </a:extLst>
          </p:cNvPr>
          <p:cNvGrpSpPr/>
          <p:nvPr/>
        </p:nvGrpSpPr>
        <p:grpSpPr>
          <a:xfrm>
            <a:off x="969590" y="2733514"/>
            <a:ext cx="5108186" cy="2815028"/>
            <a:chOff x="4238296" y="2018927"/>
            <a:chExt cx="7285957" cy="2916953"/>
          </a:xfrm>
        </p:grpSpPr>
        <p:pic>
          <p:nvPicPr>
            <p:cNvPr id="11" name="Object 21">
              <a:extLst>
                <a:ext uri="{FF2B5EF4-FFF2-40B4-BE49-F238E27FC236}">
                  <a16:creationId xmlns:a16="http://schemas.microsoft.com/office/drawing/2014/main" id="{C5C2569D-E85A-3147-D681-BFD79949A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238296" y="2018927"/>
              <a:ext cx="7285957" cy="2916953"/>
            </a:xfrm>
            <a:prstGeom prst="rect">
              <a:avLst/>
            </a:prstGeom>
          </p:spPr>
        </p:pic>
      </p:grpSp>
      <p:pic>
        <p:nvPicPr>
          <p:cNvPr id="12" name="Object 11">
            <a:extLst>
              <a:ext uri="{FF2B5EF4-FFF2-40B4-BE49-F238E27FC236}">
                <a16:creationId xmlns:a16="http://schemas.microsoft.com/office/drawing/2014/main" id="{7D3BBEF5-A994-55AB-137F-82F449F7A0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21120000">
            <a:off x="5182574" y="2277525"/>
            <a:ext cx="1790404" cy="4252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3F8263A-C6F1-CABA-D7B9-8A1FD67DA6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69590" y="5804500"/>
            <a:ext cx="5764546" cy="2035042"/>
          </a:xfrm>
          <a:prstGeom prst="rect">
            <a:avLst/>
          </a:prstGeom>
        </p:spPr>
      </p:pic>
      <p:pic>
        <p:nvPicPr>
          <p:cNvPr id="4" name="그래픽 3" descr="배지 단색으로 채워진">
            <a:extLst>
              <a:ext uri="{FF2B5EF4-FFF2-40B4-BE49-F238E27FC236}">
                <a16:creationId xmlns:a16="http://schemas.microsoft.com/office/drawing/2014/main" id="{4E51E5C7-5CC2-CC48-3923-486A922F2F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86600" y="4634142"/>
            <a:ext cx="914400" cy="914400"/>
          </a:xfrm>
          <a:prstGeom prst="rect">
            <a:avLst/>
          </a:prstGeom>
        </p:spPr>
      </p:pic>
      <p:pic>
        <p:nvPicPr>
          <p:cNvPr id="6" name="그래픽 5" descr="배지 1 단색으로 채워진">
            <a:extLst>
              <a:ext uri="{FF2B5EF4-FFF2-40B4-BE49-F238E27FC236}">
                <a16:creationId xmlns:a16="http://schemas.microsoft.com/office/drawing/2014/main" id="{B4FA7DCA-99D5-1B35-E8F1-F97F23BCB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86600" y="3011758"/>
            <a:ext cx="914400" cy="914400"/>
          </a:xfrm>
          <a:prstGeom prst="rect">
            <a:avLst/>
          </a:prstGeom>
        </p:spPr>
      </p:pic>
      <p:pic>
        <p:nvPicPr>
          <p:cNvPr id="21" name="그래픽 20" descr="배지 3 단색으로 채워진">
            <a:extLst>
              <a:ext uri="{FF2B5EF4-FFF2-40B4-BE49-F238E27FC236}">
                <a16:creationId xmlns:a16="http://schemas.microsoft.com/office/drawing/2014/main" id="{7C2294C6-0281-0CF1-A3AC-0475C76451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86600" y="636270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3B3367E-7261-98CB-811B-BB0D642E0B91}"/>
              </a:ext>
            </a:extLst>
          </p:cNvPr>
          <p:cNvSpPr txBox="1"/>
          <p:nvPr/>
        </p:nvSpPr>
        <p:spPr>
          <a:xfrm>
            <a:off x="7974673" y="3238500"/>
            <a:ext cx="9779927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개인형 이동 수단 (</a:t>
            </a:r>
            <a:r>
              <a:rPr lang="ko-KR" altLang="en-US" sz="17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Personal</a:t>
            </a:r>
            <a:r>
              <a:rPr lang="ko-KR" altLang="en-US" sz="17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7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Mobility</a:t>
            </a:r>
            <a:r>
              <a:rPr lang="en-US" altLang="ko-KR" sz="17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17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7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PM</a:t>
            </a:r>
            <a:r>
              <a:rPr lang="ko-KR" altLang="en-US" sz="17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시장이 2019년 4월에 비해 2020년 4월에 6배 성장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E310FA-285B-B1AD-37AE-19A6760F948D}"/>
              </a:ext>
            </a:extLst>
          </p:cNvPr>
          <p:cNvSpPr txBox="1"/>
          <p:nvPr/>
        </p:nvSpPr>
        <p:spPr>
          <a:xfrm>
            <a:off x="8001747" y="4811974"/>
            <a:ext cx="9267537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캠퍼스 내에 PM 이용자가 증가하면서 이에 따른 사고에 대한 불안감에 안전주행의 필요성이 증가</a:t>
            </a:r>
            <a:r>
              <a:rPr lang="en-US" altLang="ko-KR" sz="17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17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불법주행의 인식률도 높지만 실제 준수율은 낮아 사고율 증가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87D510-0591-42EC-7A02-0C512A37A59C}"/>
              </a:ext>
            </a:extLst>
          </p:cNvPr>
          <p:cNvSpPr txBox="1"/>
          <p:nvPr/>
        </p:nvSpPr>
        <p:spPr>
          <a:xfrm>
            <a:off x="7974673" y="6553049"/>
            <a:ext cx="9267537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시스템이 자동적으로 불법 주행을 인지시켜주는 것으로</a:t>
            </a:r>
            <a:r>
              <a:rPr lang="en-US" altLang="ko-KR" sz="17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7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현재보다 적은 인력과 비용으로 사고나 불법주행을 효과적으로 예방할 수 있을 것이라고 생각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947CE0-0FD4-8F28-49BC-A37EB221576C}"/>
              </a:ext>
            </a:extLst>
          </p:cNvPr>
          <p:cNvSpPr txBox="1"/>
          <p:nvPr/>
        </p:nvSpPr>
        <p:spPr>
          <a:xfrm>
            <a:off x="705274" y="9702499"/>
            <a:ext cx="11163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 dirty="0">
                <a:latin typeface="맑은 고딕"/>
                <a:ea typeface="맑은 고딕"/>
              </a:rPr>
              <a:t>(</a:t>
            </a:r>
            <a:r>
              <a:rPr lang="ko-KR" altLang="en-US" sz="1800" dirty="0">
                <a:solidFill>
                  <a:srgbClr val="0000FF"/>
                </a:solidFill>
                <a:latin typeface="맑은 고딕"/>
                <a:ea typeface="맑은 고딕"/>
              </a:rPr>
              <a:t>https://www.si.re.kr/node/65406)</a:t>
            </a:r>
          </a:p>
        </p:txBody>
      </p: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2986A3BE-6A41-0273-37C1-F1B01A897DE3}"/>
              </a:ext>
            </a:extLst>
          </p:cNvPr>
          <p:cNvGrpSpPr/>
          <p:nvPr/>
        </p:nvGrpSpPr>
        <p:grpSpPr>
          <a:xfrm>
            <a:off x="5410200" y="2792399"/>
            <a:ext cx="316532" cy="168272"/>
            <a:chOff x="11452775" y="2954451"/>
            <a:chExt cx="688404" cy="310153"/>
          </a:xfrm>
        </p:grpSpPr>
        <p:pic>
          <p:nvPicPr>
            <p:cNvPr id="25" name="Object 13">
              <a:extLst>
                <a:ext uri="{FF2B5EF4-FFF2-40B4-BE49-F238E27FC236}">
                  <a16:creationId xmlns:a16="http://schemas.microsoft.com/office/drawing/2014/main" id="{664BA696-89C3-7DEB-E9DF-DBAB51A72F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 rot="6720000">
              <a:off x="11452775" y="2954451"/>
              <a:ext cx="688404" cy="3101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406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03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2D42A-37BD-2981-AF53-59DCE63766CA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89F0-85A3-F021-EF1B-451CB2F207AE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및 학습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(7/8)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99D84-24F6-BABE-1C54-9E4C84D50EB9}"/>
              </a:ext>
            </a:extLst>
          </p:cNvPr>
          <p:cNvSpPr txBox="1"/>
          <p:nvPr/>
        </p:nvSpPr>
        <p:spPr>
          <a:xfrm>
            <a:off x="1083051" y="2156857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데이터 변경 사항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3ABDBE-143E-9930-8F57-DAD7307D4B0F}"/>
              </a:ext>
            </a:extLst>
          </p:cNvPr>
          <p:cNvSpPr txBox="1"/>
          <p:nvPr/>
        </p:nvSpPr>
        <p:spPr>
          <a:xfrm>
            <a:off x="1083051" y="2555654"/>
            <a:ext cx="16023343" cy="2181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기존에는 전체 데이터셋에서 임의로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training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validation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분할했지만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분할이 원활하지 않았을 경우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validation accuracy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는 높지만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endParaRPr lang="en-US" altLang="ko-KR" kern="0" dirty="0">
              <a:solidFill>
                <a:srgbClr val="0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train accuracy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는 상대적으로 낮은 문제가 발생할 수 있기 때문에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데이터셋을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shuffle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하게 섞어서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random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하게 원하는 비율로 분할해주는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코드를 이용해서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train : validation = 7:3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 분할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05/26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학습 이미지 크기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(244, 244)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 변경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	</a:t>
            </a:r>
            <a:r>
              <a:rPr lang="ko-KR" altLang="en-US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05/27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학습 이미지 크기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(126, 224)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 변경</a:t>
            </a:r>
            <a:r>
              <a:rPr lang="en-US" altLang="ko-KR" sz="1600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	 </a:t>
            </a:r>
            <a:r>
              <a:rPr lang="ko-KR" altLang="en-US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05/28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학습 이미지 크기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(128, 256)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 변경</a:t>
            </a:r>
          </a:p>
          <a:p>
            <a:pPr algn="just" fontAlgn="base" latinLnBrk="1">
              <a:lnSpc>
                <a:spcPct val="160000"/>
              </a:lnSpc>
            </a:pP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63026B-AFFA-EC5B-7BF9-6BEFE36591D1}"/>
              </a:ext>
            </a:extLst>
          </p:cNvPr>
          <p:cNvSpPr txBox="1"/>
          <p:nvPr/>
        </p:nvSpPr>
        <p:spPr>
          <a:xfrm>
            <a:off x="1083051" y="6805632"/>
            <a:ext cx="6887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학습 결과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training &amp; validation </a:t>
            </a:r>
            <a:r>
              <a:rPr lang="en-US" altLang="ko-KR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accuracy,loss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graph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5" name="Picture 47">
            <a:extLst>
              <a:ext uri="{FF2B5EF4-FFF2-40B4-BE49-F238E27FC236}">
                <a16:creationId xmlns:a16="http://schemas.microsoft.com/office/drawing/2014/main" id="{2E996FFF-5E23-9257-C26B-71C9CA3C74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4"/>
          <a:stretch>
            <a:fillRect/>
          </a:stretch>
        </p:blipFill>
        <p:spPr>
          <a:xfrm>
            <a:off x="2796523" y="4430402"/>
            <a:ext cx="2438400" cy="212945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1" name="Picture 49">
            <a:extLst>
              <a:ext uri="{FF2B5EF4-FFF2-40B4-BE49-F238E27FC236}">
                <a16:creationId xmlns:a16="http://schemas.microsoft.com/office/drawing/2014/main" id="{953F6652-487A-4EB3-5C75-68FC96B80BF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1"/>
          <a:stretch>
            <a:fillRect/>
          </a:stretch>
        </p:blipFill>
        <p:spPr>
          <a:xfrm>
            <a:off x="7458978" y="4558319"/>
            <a:ext cx="2828022" cy="187362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" name="Picture 51">
            <a:extLst>
              <a:ext uri="{FF2B5EF4-FFF2-40B4-BE49-F238E27FC236}">
                <a16:creationId xmlns:a16="http://schemas.microsoft.com/office/drawing/2014/main" id="{2A34CD4F-D73C-6B7D-A271-1F055747F37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6" b="74"/>
          <a:stretch>
            <a:fillRect/>
          </a:stretch>
        </p:blipFill>
        <p:spPr>
          <a:xfrm>
            <a:off x="13082417" y="4688272"/>
            <a:ext cx="2828022" cy="138557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43">
            <a:extLst>
              <a:ext uri="{FF2B5EF4-FFF2-40B4-BE49-F238E27FC236}">
                <a16:creationId xmlns:a16="http://schemas.microsoft.com/office/drawing/2014/main" id="{C75CF72E-20DA-D0BC-4AEB-69F5FF749D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1560" y="7216140"/>
            <a:ext cx="2398857" cy="187362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45">
            <a:extLst>
              <a:ext uri="{FF2B5EF4-FFF2-40B4-BE49-F238E27FC236}">
                <a16:creationId xmlns:a16="http://schemas.microsoft.com/office/drawing/2014/main" id="{822D915D-6704-FDC6-29BB-A40CAA4DD0A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13636"/>
          <a:stretch>
            <a:fillRect/>
          </a:stretch>
        </p:blipFill>
        <p:spPr>
          <a:xfrm>
            <a:off x="11146317" y="7216699"/>
            <a:ext cx="2417283" cy="189518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311935F-4CA1-AB66-FAB9-892FE5B9A3DE}"/>
              </a:ext>
            </a:extLst>
          </p:cNvPr>
          <p:cNvSpPr txBox="1"/>
          <p:nvPr/>
        </p:nvSpPr>
        <p:spPr>
          <a:xfrm>
            <a:off x="5083214" y="8996829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accuracy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AB67B0-DE3D-78E2-54EE-DCF8C2380D53}"/>
              </a:ext>
            </a:extLst>
          </p:cNvPr>
          <p:cNvSpPr txBox="1"/>
          <p:nvPr/>
        </p:nvSpPr>
        <p:spPr>
          <a:xfrm>
            <a:off x="12104163" y="9020579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loss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341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501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2D42A-37BD-2981-AF53-59DCE63766CA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89F0-85A3-F021-EF1B-451CB2F207AE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및 학습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(8/8)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3BF922-5B33-F036-41A9-FE4D6A7289C4}"/>
              </a:ext>
            </a:extLst>
          </p:cNvPr>
          <p:cNvSpPr txBox="1"/>
          <p:nvPr/>
        </p:nvSpPr>
        <p:spPr>
          <a:xfrm>
            <a:off x="6695630" y="3796346"/>
            <a:ext cx="3825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06/03 CNN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설명</a:t>
            </a:r>
          </a:p>
        </p:txBody>
      </p:sp>
      <p:pic>
        <p:nvPicPr>
          <p:cNvPr id="15" name="그래픽 14" descr="배지 1 단색으로 채워진">
            <a:extLst>
              <a:ext uri="{FF2B5EF4-FFF2-40B4-BE49-F238E27FC236}">
                <a16:creationId xmlns:a16="http://schemas.microsoft.com/office/drawing/2014/main" id="{668E245B-9EE6-7AC5-17AD-EABC612B9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5630" y="4898741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DAD847-7708-B3E5-36A0-4BA890359C61}"/>
              </a:ext>
            </a:extLst>
          </p:cNvPr>
          <p:cNvSpPr txBox="1"/>
          <p:nvPr/>
        </p:nvSpPr>
        <p:spPr>
          <a:xfrm>
            <a:off x="7541474" y="5066585"/>
            <a:ext cx="11058213" cy="47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계층 구성도에서 두 번째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Dense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층 변수를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16-&gt; 32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개로 변경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0CFE5C-6301-BF1B-C6B2-024F415C4CE7}"/>
              </a:ext>
            </a:extLst>
          </p:cNvPr>
          <p:cNvSpPr txBox="1"/>
          <p:nvPr/>
        </p:nvSpPr>
        <p:spPr>
          <a:xfrm>
            <a:off x="1858627" y="8502611"/>
            <a:ext cx="3744610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최종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계층 구성도</a:t>
            </a:r>
          </a:p>
        </p:txBody>
      </p:sp>
      <p:pic>
        <p:nvPicPr>
          <p:cNvPr id="16" name="Picture 53">
            <a:extLst>
              <a:ext uri="{FF2B5EF4-FFF2-40B4-BE49-F238E27FC236}">
                <a16:creationId xmlns:a16="http://schemas.microsoft.com/office/drawing/2014/main" id="{966C022D-CDDB-ACD8-9E3D-864052FEE29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2" b="60"/>
          <a:stretch>
            <a:fillRect/>
          </a:stretch>
        </p:blipFill>
        <p:spPr>
          <a:xfrm>
            <a:off x="1858627" y="2432321"/>
            <a:ext cx="3744610" cy="57096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54580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03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412D42A-37BD-2981-AF53-59DCE63766CA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089F0-85A3-F021-EF1B-451CB2F207AE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설계 및 학습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(8/8)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3ABDBE-143E-9930-8F57-DAD7307D4B0F}"/>
              </a:ext>
            </a:extLst>
          </p:cNvPr>
          <p:cNvSpPr txBox="1"/>
          <p:nvPr/>
        </p:nvSpPr>
        <p:spPr>
          <a:xfrm>
            <a:off x="1132328" y="3234635"/>
            <a:ext cx="16023343" cy="918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05/30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이후로 데이터 셋 변경 없음</a:t>
            </a:r>
          </a:p>
          <a:p>
            <a:pPr algn="just" fontAlgn="base" latinLnBrk="1">
              <a:lnSpc>
                <a:spcPct val="160000"/>
              </a:lnSpc>
            </a:pPr>
            <a:endParaRPr lang="ko-KR" altLang="en-US" sz="18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6" name="Picture 56">
            <a:extLst>
              <a:ext uri="{FF2B5EF4-FFF2-40B4-BE49-F238E27FC236}">
                <a16:creationId xmlns:a16="http://schemas.microsoft.com/office/drawing/2014/main" id="{D6B14019-B51A-C5A2-E103-B0B6897DB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0187" y="3099717"/>
            <a:ext cx="2971800" cy="238277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Picture 57">
            <a:extLst>
              <a:ext uri="{FF2B5EF4-FFF2-40B4-BE49-F238E27FC236}">
                <a16:creationId xmlns:a16="http://schemas.microsoft.com/office/drawing/2014/main" id="{111EC58D-F4B0-FC9B-E1E3-11D94A971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0187" y="6470939"/>
            <a:ext cx="2971800" cy="23431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7B1BBA-0644-14D1-8C2E-4371B831F9A7}"/>
              </a:ext>
            </a:extLst>
          </p:cNvPr>
          <p:cNvSpPr txBox="1"/>
          <p:nvPr/>
        </p:nvSpPr>
        <p:spPr>
          <a:xfrm>
            <a:off x="9724009" y="2552700"/>
            <a:ext cx="7707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학습 결과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training &amp; validation accuracy, loss graph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090B34-AC51-B574-DE84-D21C254A8133}"/>
              </a:ext>
            </a:extLst>
          </p:cNvPr>
          <p:cNvSpPr txBox="1"/>
          <p:nvPr/>
        </p:nvSpPr>
        <p:spPr>
          <a:xfrm>
            <a:off x="12298314" y="5609000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accuracy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CE8C7B-B9B0-3514-B9DA-27BAEE6B3009}"/>
              </a:ext>
            </a:extLst>
          </p:cNvPr>
          <p:cNvSpPr txBox="1"/>
          <p:nvPr/>
        </p:nvSpPr>
        <p:spPr>
          <a:xfrm>
            <a:off x="12609296" y="8891318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loss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75AADB-A754-A07E-8D99-D67E3D0FC3FB}"/>
              </a:ext>
            </a:extLst>
          </p:cNvPr>
          <p:cNvSpPr txBox="1"/>
          <p:nvPr/>
        </p:nvSpPr>
        <p:spPr>
          <a:xfrm>
            <a:off x="1219200" y="2552700"/>
            <a:ext cx="290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데이터 변경 사항</a:t>
            </a:r>
          </a:p>
        </p:txBody>
      </p:sp>
    </p:spTree>
    <p:extLst>
      <p:ext uri="{BB962C8B-B14F-4D97-AF65-F5344CB8AC3E}">
        <p14:creationId xmlns:p14="http://schemas.microsoft.com/office/powerpoint/2010/main" val="2826669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FE7F33-1294-176B-5F67-59D2391CC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33</a:t>
            </a:fld>
            <a:r>
              <a:rPr lang="en-US" altLang="ko-KR" dirty="0"/>
              <a:t>/46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0ECB66-F3A3-2B4F-1CB0-23FA0063D99D}"/>
              </a:ext>
            </a:extLst>
          </p:cNvPr>
          <p:cNvSpPr txBox="1"/>
          <p:nvPr/>
        </p:nvSpPr>
        <p:spPr>
          <a:xfrm>
            <a:off x="2275126" y="841881"/>
            <a:ext cx="56044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9BA6E-9454-895C-D4B3-9D7B4EA0B087}"/>
              </a:ext>
            </a:extLst>
          </p:cNvPr>
          <p:cNvSpPr txBox="1"/>
          <p:nvPr/>
        </p:nvSpPr>
        <p:spPr>
          <a:xfrm>
            <a:off x="1113531" y="1640388"/>
            <a:ext cx="655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최종 모델 선정</a:t>
            </a:r>
          </a:p>
        </p:txBody>
      </p:sp>
      <p:pic>
        <p:nvPicPr>
          <p:cNvPr id="6" name="Picture 41">
            <a:extLst>
              <a:ext uri="{FF2B5EF4-FFF2-40B4-BE49-F238E27FC236}">
                <a16:creationId xmlns:a16="http://schemas.microsoft.com/office/drawing/2014/main" id="{089CDF72-A4CA-B459-A11E-3D7A6F9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134" y="2377340"/>
            <a:ext cx="4247761" cy="570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66FFB0-0884-DD51-431D-C15160E87FBD}"/>
              </a:ext>
            </a:extLst>
          </p:cNvPr>
          <p:cNvSpPr txBox="1"/>
          <p:nvPr/>
        </p:nvSpPr>
        <p:spPr>
          <a:xfrm>
            <a:off x="2812898" y="8329073"/>
            <a:ext cx="3889010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5/30 CNN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계층 구성도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DA51D0-90ED-9FB8-E704-37B5041A9ABB}"/>
              </a:ext>
            </a:extLst>
          </p:cNvPr>
          <p:cNvSpPr txBox="1"/>
          <p:nvPr/>
        </p:nvSpPr>
        <p:spPr>
          <a:xfrm>
            <a:off x="8839760" y="2879912"/>
            <a:ext cx="6887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학습 결과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training &amp; validation </a:t>
            </a:r>
            <a:r>
              <a:rPr lang="en-US" altLang="ko-KR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accuracy,loss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graph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9" name="Picture 43">
            <a:extLst>
              <a:ext uri="{FF2B5EF4-FFF2-40B4-BE49-F238E27FC236}">
                <a16:creationId xmlns:a16="http://schemas.microsoft.com/office/drawing/2014/main" id="{7D296975-7B37-3613-E0D1-CCB67D025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030" y="3313649"/>
            <a:ext cx="2398857" cy="187362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45">
            <a:extLst>
              <a:ext uri="{FF2B5EF4-FFF2-40B4-BE49-F238E27FC236}">
                <a16:creationId xmlns:a16="http://schemas.microsoft.com/office/drawing/2014/main" id="{05B96774-8742-BC53-2E71-830ED331A1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636"/>
          <a:stretch>
            <a:fillRect/>
          </a:stretch>
        </p:blipFill>
        <p:spPr>
          <a:xfrm>
            <a:off x="12802160" y="3328578"/>
            <a:ext cx="2417283" cy="189518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87DEDF-0B92-C497-8237-ED6BE61ED3D4}"/>
              </a:ext>
            </a:extLst>
          </p:cNvPr>
          <p:cNvSpPr txBox="1"/>
          <p:nvPr/>
        </p:nvSpPr>
        <p:spPr>
          <a:xfrm>
            <a:off x="10287560" y="5187273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accuracy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D5B32C-ADFA-8FE1-6550-201915AD4DC1}"/>
              </a:ext>
            </a:extLst>
          </p:cNvPr>
          <p:cNvSpPr txBox="1"/>
          <p:nvPr/>
        </p:nvSpPr>
        <p:spPr>
          <a:xfrm>
            <a:off x="13674010" y="5223767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loss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3" name="Picture 51">
            <a:extLst>
              <a:ext uri="{FF2B5EF4-FFF2-40B4-BE49-F238E27FC236}">
                <a16:creationId xmlns:a16="http://schemas.microsoft.com/office/drawing/2014/main" id="{6FEF062A-2406-D577-D374-3987AFCF41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6" b="74"/>
          <a:stretch>
            <a:fillRect/>
          </a:stretch>
        </p:blipFill>
        <p:spPr>
          <a:xfrm>
            <a:off x="10498382" y="6490324"/>
            <a:ext cx="3783228" cy="185357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3F736D-6585-54DD-8786-AEFF583BDE2A}"/>
              </a:ext>
            </a:extLst>
          </p:cNvPr>
          <p:cNvSpPr txBox="1"/>
          <p:nvPr/>
        </p:nvSpPr>
        <p:spPr>
          <a:xfrm>
            <a:off x="10800459" y="6036539"/>
            <a:ext cx="3179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이미지 크기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(128, 256)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2BB276-B7E9-E7DC-9EA8-D1E8E70A3E47}"/>
              </a:ext>
            </a:extLst>
          </p:cNvPr>
          <p:cNvSpPr/>
          <p:nvPr/>
        </p:nvSpPr>
        <p:spPr>
          <a:xfrm>
            <a:off x="3886200" y="2665356"/>
            <a:ext cx="10395410" cy="4963221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선정 이유</a:t>
            </a:r>
          </a:p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수치상으로도 결과가 좋았음</a:t>
            </a:r>
            <a:r>
              <a:rPr lang="en-US" altLang="ko-KR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교내 이미지를 임의로 테스트 했을 때도 다른 모델에 비해 가장 결과값이 좋았음</a:t>
            </a:r>
            <a:r>
              <a:rPr lang="en-US" altLang="ko-KR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4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09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CE4AF4-5C57-614E-A5A0-3BB02828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34</a:t>
            </a:fld>
            <a:r>
              <a:rPr lang="en-US" altLang="ko-KR" dirty="0"/>
              <a:t>/46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056EE8-4A63-D457-CAA3-B7F6704419CB}"/>
              </a:ext>
            </a:extLst>
          </p:cNvPr>
          <p:cNvSpPr txBox="1"/>
          <p:nvPr/>
        </p:nvSpPr>
        <p:spPr>
          <a:xfrm>
            <a:off x="2275126" y="841881"/>
            <a:ext cx="1113798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(6) :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카메라 및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부저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모듈 세팅</a:t>
            </a:r>
          </a:p>
          <a:p>
            <a:pPr lvl="0">
              <a:defRPr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E3EF44-87A6-2359-1A99-2028DE427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24100"/>
            <a:ext cx="5791200" cy="60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79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A9ACC6-4B61-883D-E640-9BF9C69D0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35</a:t>
            </a:fld>
            <a:r>
              <a:rPr lang="en-US" altLang="ko-KR" dirty="0"/>
              <a:t>/46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CFAB8-7A2E-08BB-D6EA-0CF41DD04A1F}"/>
              </a:ext>
            </a:extLst>
          </p:cNvPr>
          <p:cNvSpPr txBox="1"/>
          <p:nvPr/>
        </p:nvSpPr>
        <p:spPr>
          <a:xfrm>
            <a:off x="2275126" y="841881"/>
            <a:ext cx="1073723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(7) :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케이스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제작</a:t>
            </a:r>
          </a:p>
          <a:p>
            <a:pPr lvl="0">
              <a:defRPr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BB60E-1280-3BBB-65CE-DA8DC1E7C0EC}"/>
              </a:ext>
            </a:extLst>
          </p:cNvPr>
          <p:cNvSpPr txBox="1"/>
          <p:nvPr/>
        </p:nvSpPr>
        <p:spPr>
          <a:xfrm>
            <a:off x="1171859" y="2095500"/>
            <a:ext cx="3962400" cy="230832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사용재료 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just"/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just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수입하드보드지 </a:t>
            </a:r>
          </a:p>
          <a:p>
            <a:pPr algn="just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면테이프 (녹색)/알파/48mm*8m </a:t>
            </a:r>
          </a:p>
          <a:p>
            <a:pPr algn="just"/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컷터칼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마패드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제노아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/18mm </a:t>
            </a:r>
          </a:p>
          <a:p>
            <a:pPr algn="just"/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아이비스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직자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/30cm </a:t>
            </a:r>
          </a:p>
          <a:p>
            <a:pPr algn="just"/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찍찍이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pPr algn="just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테이프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5EA381-DB0B-E3A0-27CF-D4D4E69A0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59" y="5134970"/>
            <a:ext cx="2428875" cy="2377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6FB58E7-CAEA-44FE-7F85-D2A83E728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5134970"/>
            <a:ext cx="2627194" cy="23939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C25BCA-560D-A808-F6DB-20B15E5A2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371" y="5134970"/>
            <a:ext cx="2898445" cy="24556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0F5F32-EBC5-7DC2-02D4-4B6F24C12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5127" y="5134971"/>
            <a:ext cx="2628405" cy="25458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2F5BCDE-43CA-D497-A1E1-19F09C8AF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0969" y="5134970"/>
            <a:ext cx="3259011" cy="24556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BD2EBD-236F-D948-FD98-E8F97BD4730B}"/>
              </a:ext>
            </a:extLst>
          </p:cNvPr>
          <p:cNvSpPr txBox="1"/>
          <p:nvPr/>
        </p:nvSpPr>
        <p:spPr>
          <a:xfrm>
            <a:off x="1204961" y="7698024"/>
            <a:ext cx="2140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하드보드지에 도면 스케치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2264AD-79C7-6209-420C-8FE0EC2D5814}"/>
              </a:ext>
            </a:extLst>
          </p:cNvPr>
          <p:cNvSpPr txBox="1"/>
          <p:nvPr/>
        </p:nvSpPr>
        <p:spPr>
          <a:xfrm>
            <a:off x="4114800" y="7698024"/>
            <a:ext cx="23985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도안 그린 하드보드지 자르기</a:t>
            </a:r>
            <a:endParaRPr lang="ko-KR" altLang="en-US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026943-6A7C-2906-B062-1BC28CA2EE28}"/>
              </a:ext>
            </a:extLst>
          </p:cNvPr>
          <p:cNvSpPr txBox="1"/>
          <p:nvPr/>
        </p:nvSpPr>
        <p:spPr>
          <a:xfrm>
            <a:off x="6934200" y="7698024"/>
            <a:ext cx="31756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도면 조립하여 </a:t>
            </a:r>
            <a:r>
              <a:rPr lang="ko-KR" alt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글루건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이용해서 고정 시킨</a:t>
            </a:r>
            <a:endParaRPr lang="en-US" altLang="ko-KR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조립한 케이스 안에 </a:t>
            </a:r>
            <a:r>
              <a:rPr lang="ko-KR" alt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본체, </a:t>
            </a:r>
            <a:endParaRPr lang="en-US" altLang="ko-KR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보조배터리를 고정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FD6F4E-B551-44D1-08FD-974085659C8B}"/>
              </a:ext>
            </a:extLst>
          </p:cNvPr>
          <p:cNvSpPr txBox="1"/>
          <p:nvPr/>
        </p:nvSpPr>
        <p:spPr>
          <a:xfrm>
            <a:off x="10304095" y="7698024"/>
            <a:ext cx="30104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하드보드지 케이스에 카메라 모듈 고정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DD22D2-9087-C590-18EE-8E0456161AE4}"/>
              </a:ext>
            </a:extLst>
          </p:cNvPr>
          <p:cNvSpPr txBox="1"/>
          <p:nvPr/>
        </p:nvSpPr>
        <p:spPr>
          <a:xfrm>
            <a:off x="14173200" y="7698024"/>
            <a:ext cx="228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촬영 시점을 맞추기 위한 </a:t>
            </a:r>
            <a:endParaRPr lang="en-US" altLang="ko-KR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지지대 만들어서 부착</a:t>
            </a:r>
          </a:p>
        </p:txBody>
      </p:sp>
    </p:spTree>
    <p:extLst>
      <p:ext uri="{BB962C8B-B14F-4D97-AF65-F5344CB8AC3E}">
        <p14:creationId xmlns:p14="http://schemas.microsoft.com/office/powerpoint/2010/main" val="1714809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E58A32-179F-D59D-6C0B-A80EF273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36</a:t>
            </a:fld>
            <a:r>
              <a:rPr lang="en-US" altLang="ko-KR" dirty="0"/>
              <a:t>/46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6F5ECB-EED2-704E-7834-64E4DCE8D9F3}"/>
              </a:ext>
            </a:extLst>
          </p:cNvPr>
          <p:cNvSpPr txBox="1"/>
          <p:nvPr/>
        </p:nvSpPr>
        <p:spPr>
          <a:xfrm>
            <a:off x="2275126" y="841881"/>
            <a:ext cx="750327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: CNN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모델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Test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lvl="0">
              <a:defRPr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CE18C-408C-CFC3-752A-10DADFFE8514}"/>
              </a:ext>
            </a:extLst>
          </p:cNvPr>
          <p:cNvSpPr txBox="1"/>
          <p:nvPr/>
        </p:nvSpPr>
        <p:spPr>
          <a:xfrm>
            <a:off x="1066800" y="1703721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1)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테스트 날짜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5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27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전동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부착 전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D17922-3662-5392-8EE0-4CB026B9B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863" y="2627916"/>
            <a:ext cx="2343150" cy="27527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396FCD-927A-DE56-EE20-B38B3DCD8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169" y="6154813"/>
            <a:ext cx="3370538" cy="25241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584AFC-C696-3428-EDA1-E33B0A04E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7674" y="3481891"/>
            <a:ext cx="2490788" cy="41668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2826D5-70C2-F1A6-F1A5-1EC93DC8BC87}"/>
              </a:ext>
            </a:extLst>
          </p:cNvPr>
          <p:cNvSpPr txBox="1"/>
          <p:nvPr/>
        </p:nvSpPr>
        <p:spPr>
          <a:xfrm>
            <a:off x="2778538" y="8709781"/>
            <a:ext cx="449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카메라에 찍힌 이미지(PNG)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64DC4-2C13-1314-4768-4C69C6B34C17}"/>
              </a:ext>
            </a:extLst>
          </p:cNvPr>
          <p:cNvSpPr txBox="1"/>
          <p:nvPr/>
        </p:nvSpPr>
        <p:spPr>
          <a:xfrm>
            <a:off x="1524000" y="5380641"/>
            <a:ext cx="7004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카메라 모듈로 전동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시점에 맞춰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side(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도로 갓길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사진 찍기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40B011A-1075-2D53-2208-D5E17E48CF6A}"/>
              </a:ext>
            </a:extLst>
          </p:cNvPr>
          <p:cNvSpPr/>
          <p:nvPr/>
        </p:nvSpPr>
        <p:spPr>
          <a:xfrm>
            <a:off x="9753600" y="4847241"/>
            <a:ext cx="914400" cy="533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C0CE40-CD7E-42B1-BC77-C25DD477AB4F}"/>
              </a:ext>
            </a:extLst>
          </p:cNvPr>
          <p:cNvSpPr txBox="1"/>
          <p:nvPr/>
        </p:nvSpPr>
        <p:spPr>
          <a:xfrm>
            <a:off x="12838668" y="2797643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출력 화면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241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6F38C1-189F-35E4-1632-67296BAE8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37</a:t>
            </a:fld>
            <a:r>
              <a:rPr lang="en-US" altLang="ko-KR" dirty="0"/>
              <a:t>/46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449459-BDC8-827A-76EE-823F4A561CD1}"/>
              </a:ext>
            </a:extLst>
          </p:cNvPr>
          <p:cNvSpPr txBox="1"/>
          <p:nvPr/>
        </p:nvSpPr>
        <p:spPr>
          <a:xfrm>
            <a:off x="2275126" y="841881"/>
            <a:ext cx="750327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: CNN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모델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Test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lvl="0">
              <a:defRPr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711F3-FD2A-9C85-8A74-4062E05C798F}"/>
              </a:ext>
            </a:extLst>
          </p:cNvPr>
          <p:cNvSpPr txBox="1"/>
          <p:nvPr/>
        </p:nvSpPr>
        <p:spPr>
          <a:xfrm>
            <a:off x="1066800" y="1703721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1)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테스트 날짜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5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27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전동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부착 전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9DAFAF-6175-5912-3C4D-F5294F8CC06A}"/>
              </a:ext>
            </a:extLst>
          </p:cNvPr>
          <p:cNvSpPr txBox="1"/>
          <p:nvPr/>
        </p:nvSpPr>
        <p:spPr>
          <a:xfrm>
            <a:off x="3150395" y="8779435"/>
            <a:ext cx="449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카메라에 찍힌 이미지(PNG)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DADBC9-0CA6-E999-86AF-C40CDA309441}"/>
              </a:ext>
            </a:extLst>
          </p:cNvPr>
          <p:cNvSpPr txBox="1"/>
          <p:nvPr/>
        </p:nvSpPr>
        <p:spPr>
          <a:xfrm>
            <a:off x="1893095" y="5450295"/>
            <a:ext cx="701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카메라 모듈로 전동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시점에 맞춰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walking(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도보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사진 찍기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9C4AFFC-B4F8-A7F3-0EE2-B4690209AE4A}"/>
              </a:ext>
            </a:extLst>
          </p:cNvPr>
          <p:cNvSpPr/>
          <p:nvPr/>
        </p:nvSpPr>
        <p:spPr>
          <a:xfrm>
            <a:off x="9753600" y="4847241"/>
            <a:ext cx="914400" cy="533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DEDC62-9CD3-2491-0F34-02A119EC9BFE}"/>
              </a:ext>
            </a:extLst>
          </p:cNvPr>
          <p:cNvSpPr txBox="1"/>
          <p:nvPr/>
        </p:nvSpPr>
        <p:spPr>
          <a:xfrm>
            <a:off x="12889706" y="3166975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출력 화면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D063C87-1E32-5700-E66C-EB98FA32B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348" y="2400300"/>
            <a:ext cx="2219894" cy="28847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75A6EF-3D77-B081-AB5B-09728AEF7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414" y="6220277"/>
            <a:ext cx="2671763" cy="20245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D55EA2-1D24-155D-EDF3-5CEEEE1C5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4400" y="4367093"/>
            <a:ext cx="2919413" cy="27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28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324B01-6C93-F105-0E7C-1C47314F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38</a:t>
            </a:fld>
            <a:r>
              <a:rPr lang="en-US" altLang="ko-KR" dirty="0"/>
              <a:t>/46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96F076-C580-C52E-59ED-F4A10BDAFFAC}"/>
              </a:ext>
            </a:extLst>
          </p:cNvPr>
          <p:cNvSpPr txBox="1"/>
          <p:nvPr/>
        </p:nvSpPr>
        <p:spPr>
          <a:xfrm>
            <a:off x="2275126" y="841881"/>
            <a:ext cx="750327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: CNN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모델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Test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lvl="0">
              <a:defRPr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FF725-A46B-B09A-0200-58488634DD28}"/>
              </a:ext>
            </a:extLst>
          </p:cNvPr>
          <p:cNvSpPr txBox="1"/>
          <p:nvPr/>
        </p:nvSpPr>
        <p:spPr>
          <a:xfrm>
            <a:off x="1066800" y="1703721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1)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테스트 날짜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5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27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전동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부착 전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DCFAD-C2CB-E23D-9AA1-C4A97FA2596B}"/>
              </a:ext>
            </a:extLst>
          </p:cNvPr>
          <p:cNvSpPr txBox="1"/>
          <p:nvPr/>
        </p:nvSpPr>
        <p:spPr>
          <a:xfrm>
            <a:off x="3150395" y="8779435"/>
            <a:ext cx="449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카메라에 찍힌 이미지(PNG)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CD3052-CC70-7BC1-0D52-FF84D407BDAC}"/>
              </a:ext>
            </a:extLst>
          </p:cNvPr>
          <p:cNvSpPr txBox="1"/>
          <p:nvPr/>
        </p:nvSpPr>
        <p:spPr>
          <a:xfrm>
            <a:off x="1893095" y="5450295"/>
            <a:ext cx="701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카메라 모듈로 전동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시점에 맞춰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road(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도로 중앙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사진 찍기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CF2D954-D1DC-5584-C25C-4EEB1C5E9662}"/>
              </a:ext>
            </a:extLst>
          </p:cNvPr>
          <p:cNvSpPr/>
          <p:nvPr/>
        </p:nvSpPr>
        <p:spPr>
          <a:xfrm>
            <a:off x="9753600" y="4847241"/>
            <a:ext cx="914400" cy="533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127616-17B9-7CC8-D244-C1782C492CD2}"/>
              </a:ext>
            </a:extLst>
          </p:cNvPr>
          <p:cNvSpPr txBox="1"/>
          <p:nvPr/>
        </p:nvSpPr>
        <p:spPr>
          <a:xfrm>
            <a:off x="13031364" y="3333851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출력 화면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31ED4D-92CB-7143-E6B4-426FB5ACF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253" y="2239315"/>
            <a:ext cx="2402085" cy="31370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25962A-B974-FD8A-41E8-E8A66CF2E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079" y="6035087"/>
            <a:ext cx="3362432" cy="25288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D4AB7C-6888-9F5E-2C93-8DCD36E12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800" y="4677015"/>
            <a:ext cx="2897929" cy="228522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BF6A87-C82C-A278-A1AD-5470D6D83179}"/>
              </a:ext>
            </a:extLst>
          </p:cNvPr>
          <p:cNvSpPr/>
          <p:nvPr/>
        </p:nvSpPr>
        <p:spPr>
          <a:xfrm>
            <a:off x="2243281" y="4610540"/>
            <a:ext cx="13030200" cy="1531652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테스트 과정 중에 찍힌 사진이라 </a:t>
            </a:r>
            <a:r>
              <a:rPr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</a:t>
            </a:r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모델 결과가 정확하지 않다</a:t>
            </a:r>
            <a:r>
              <a:rPr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44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AC911A-C31A-E615-BF33-11722939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39</a:t>
            </a:fld>
            <a:r>
              <a:rPr lang="en-US" altLang="ko-KR" dirty="0"/>
              <a:t>/46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DE528-79D8-38C6-9C20-4BE56A8E1A89}"/>
              </a:ext>
            </a:extLst>
          </p:cNvPr>
          <p:cNvSpPr txBox="1"/>
          <p:nvPr/>
        </p:nvSpPr>
        <p:spPr>
          <a:xfrm>
            <a:off x="2275126" y="841881"/>
            <a:ext cx="803136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: CNN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모델 실행과정</a:t>
            </a:r>
          </a:p>
          <a:p>
            <a:pPr lvl="0">
              <a:defRPr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BF3A1-96D4-DABB-10AF-765A09D64CDC}"/>
              </a:ext>
            </a:extLst>
          </p:cNvPr>
          <p:cNvSpPr txBox="1"/>
          <p:nvPr/>
        </p:nvSpPr>
        <p:spPr>
          <a:xfrm>
            <a:off x="1066800" y="1703721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2) Side(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도로 갓길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실행 과정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6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전동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부착 후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3E0266-A99E-FD3F-1D04-0F38DC139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267" y="2619300"/>
            <a:ext cx="3886200" cy="51667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0E52A7-D5CD-B861-86A6-4FC5953C1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62" y="4124252"/>
            <a:ext cx="3767138" cy="20384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E1A877-A83F-17C3-51F9-86D2C7E37700}"/>
              </a:ext>
            </a:extLst>
          </p:cNvPr>
          <p:cNvSpPr txBox="1"/>
          <p:nvPr/>
        </p:nvSpPr>
        <p:spPr>
          <a:xfrm>
            <a:off x="6079331" y="6256146"/>
            <a:ext cx="449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카메라에 찍힌 이미지(PNG)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AF3D09-3046-446F-4219-85F9C7B3A08D}"/>
              </a:ext>
            </a:extLst>
          </p:cNvPr>
          <p:cNvSpPr txBox="1"/>
          <p:nvPr/>
        </p:nvSpPr>
        <p:spPr>
          <a:xfrm>
            <a:off x="1414167" y="7902260"/>
            <a:ext cx="4724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Detection Cam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전동킥보드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부착 후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Side(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도로 갓길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주행 모습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23B7FF8-0D98-A33A-54DD-5FD74312BBCA}"/>
              </a:ext>
            </a:extLst>
          </p:cNvPr>
          <p:cNvSpPr/>
          <p:nvPr/>
        </p:nvSpPr>
        <p:spPr>
          <a:xfrm>
            <a:off x="10820990" y="5059907"/>
            <a:ext cx="914400" cy="533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4B0BFF8-7646-9762-5F8B-E7BD288FE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2185" y="4145292"/>
            <a:ext cx="3305175" cy="23063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5B9F6B-9E5A-C0F9-A6C9-425E25ACF1B8}"/>
              </a:ext>
            </a:extLst>
          </p:cNvPr>
          <p:cNvSpPr txBox="1"/>
          <p:nvPr/>
        </p:nvSpPr>
        <p:spPr>
          <a:xfrm>
            <a:off x="12453164" y="6764740"/>
            <a:ext cx="3823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최종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모델에 적용한 결과</a:t>
            </a:r>
          </a:p>
        </p:txBody>
      </p:sp>
    </p:spTree>
    <p:extLst>
      <p:ext uri="{BB962C8B-B14F-4D97-AF65-F5344CB8AC3E}">
        <p14:creationId xmlns:p14="http://schemas.microsoft.com/office/powerpoint/2010/main" val="3340885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6417" y="687000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38A117F-D5E4-32EF-4325-7615C2D496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73743" y="2300739"/>
            <a:ext cx="5174784" cy="49620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382D9A-FA66-C2BA-04FD-0A15EA048818}"/>
              </a:ext>
            </a:extLst>
          </p:cNvPr>
          <p:cNvSpPr txBox="1"/>
          <p:nvPr/>
        </p:nvSpPr>
        <p:spPr>
          <a:xfrm>
            <a:off x="7039581" y="8115300"/>
            <a:ext cx="10224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최종적으로 주행 가능/불가능 도로를 인식 할 수 있는 인공지능 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모델을 개발하고 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 파이 카메라 모듈을 이용해 전동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주행을 탐지해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부저를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울려 알릴 수 있는 걸 목표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0D6392-60F8-C4BF-E608-756760A99531}"/>
              </a:ext>
            </a:extLst>
          </p:cNvPr>
          <p:cNvSpPr txBox="1"/>
          <p:nvPr/>
        </p:nvSpPr>
        <p:spPr>
          <a:xfrm>
            <a:off x="2438400" y="876300"/>
            <a:ext cx="560602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서론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개발형태</a:t>
            </a:r>
          </a:p>
        </p:txBody>
      </p:sp>
      <p:pic>
        <p:nvPicPr>
          <p:cNvPr id="14" name="그래픽 13" descr="배지 단색으로 채워진">
            <a:extLst>
              <a:ext uri="{FF2B5EF4-FFF2-40B4-BE49-F238E27FC236}">
                <a16:creationId xmlns:a16="http://schemas.microsoft.com/office/drawing/2014/main" id="{0C1D99B1-1E84-A033-7E16-82B0D9032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200" y="3543300"/>
            <a:ext cx="914400" cy="914400"/>
          </a:xfrm>
          <a:prstGeom prst="rect">
            <a:avLst/>
          </a:prstGeom>
        </p:spPr>
      </p:pic>
      <p:pic>
        <p:nvPicPr>
          <p:cNvPr id="15" name="그래픽 14" descr="배지 1 단색으로 채워진">
            <a:extLst>
              <a:ext uri="{FF2B5EF4-FFF2-40B4-BE49-F238E27FC236}">
                <a16:creationId xmlns:a16="http://schemas.microsoft.com/office/drawing/2014/main" id="{7326A715-0727-AED4-9777-AC0C41B609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72200" y="2019300"/>
            <a:ext cx="914400" cy="914400"/>
          </a:xfrm>
          <a:prstGeom prst="rect">
            <a:avLst/>
          </a:prstGeom>
        </p:spPr>
      </p:pic>
      <p:pic>
        <p:nvPicPr>
          <p:cNvPr id="16" name="그래픽 15" descr="배지 3 단색으로 채워진">
            <a:extLst>
              <a:ext uri="{FF2B5EF4-FFF2-40B4-BE49-F238E27FC236}">
                <a16:creationId xmlns:a16="http://schemas.microsoft.com/office/drawing/2014/main" id="{C86C1E37-B2DB-7CA1-CA35-112D66F48B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72200" y="521970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C69260-CF19-4B0B-8E2A-8E8C5B8E7D8F}"/>
              </a:ext>
            </a:extLst>
          </p:cNvPr>
          <p:cNvSpPr txBox="1"/>
          <p:nvPr/>
        </p:nvSpPr>
        <p:spPr>
          <a:xfrm>
            <a:off x="7091921" y="2019300"/>
            <a:ext cx="101590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CNN모델은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총 4개의 클래스인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side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(갓길),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road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(도로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중앙),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walking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(도보),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bicycle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(자전거 도로)로 만들어서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road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도로 중앙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walking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보도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 경우엔 주행 불가능으로 인식하게 하고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side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갓길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bicycle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자전거 도로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 경우엔 주행 가능으로 인식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05B1BD-1084-7143-138E-37B201FE6D85}"/>
              </a:ext>
            </a:extLst>
          </p:cNvPr>
          <p:cNvSpPr txBox="1"/>
          <p:nvPr/>
        </p:nvSpPr>
        <p:spPr>
          <a:xfrm>
            <a:off x="7091921" y="3695700"/>
            <a:ext cx="10588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CNN모델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학습은 각 클래스 별로 밤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낮을 모두 합하여 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2500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장씩 4개의 클래스로 총 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10,000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장을 목표</a:t>
            </a:r>
          </a:p>
          <a:p>
            <a:pPr>
              <a:defRPr/>
            </a:pP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-&gt;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학습이미지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비율을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training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: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validation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=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7 : 3으로 결정</a:t>
            </a:r>
          </a:p>
        </p:txBody>
      </p:sp>
      <p:pic>
        <p:nvPicPr>
          <p:cNvPr id="19" name="그래픽 18" descr="배지 5 단색으로 채워진">
            <a:extLst>
              <a:ext uri="{FF2B5EF4-FFF2-40B4-BE49-F238E27FC236}">
                <a16:creationId xmlns:a16="http://schemas.microsoft.com/office/drawing/2014/main" id="{28EA5399-9B2C-817C-E5CF-C408522819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72200" y="7962900"/>
            <a:ext cx="914400" cy="914400"/>
          </a:xfrm>
          <a:prstGeom prst="rect">
            <a:avLst/>
          </a:prstGeom>
        </p:spPr>
      </p:pic>
      <p:pic>
        <p:nvPicPr>
          <p:cNvPr id="22" name="그래픽 21" descr="배지 4 단색으로 채워진">
            <a:extLst>
              <a:ext uri="{FF2B5EF4-FFF2-40B4-BE49-F238E27FC236}">
                <a16:creationId xmlns:a16="http://schemas.microsoft.com/office/drawing/2014/main" id="{DA793469-72D7-B152-4CF2-AD5D5B366C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72200" y="6591300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DECF370-6C2F-958C-6A84-01412C4FA70E}"/>
              </a:ext>
            </a:extLst>
          </p:cNvPr>
          <p:cNvSpPr txBox="1"/>
          <p:nvPr/>
        </p:nvSpPr>
        <p:spPr>
          <a:xfrm>
            <a:off x="7059527" y="5372100"/>
            <a:ext cx="10325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위에서 만든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CNN모델을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h5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포맷으로 저장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라즈베리파이에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모델을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load하여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카메라 모듈을 이용해 주행 중 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10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초마다 찍은 주행 사진을 학습시킨 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모델로 판단하여 주행 가능</a:t>
            </a:r>
            <a:r>
              <a:rPr lang="en-US" altLang="ko-KR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불가능 판별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B2F149-10E6-050D-5F08-10A2374417A0}"/>
              </a:ext>
            </a:extLst>
          </p:cNvPr>
          <p:cNvSpPr txBox="1"/>
          <p:nvPr/>
        </p:nvSpPr>
        <p:spPr>
          <a:xfrm>
            <a:off x="7039581" y="6896100"/>
            <a:ext cx="1032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판별 후 주행 불가능일 경우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부저를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통해 </a:t>
            </a:r>
            <a:r>
              <a:rPr lang="ko-KR" altLang="en-US" sz="1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전동킥보드</a:t>
            </a:r>
            <a:r>
              <a:rPr lang="ko-KR" altLang="en-US" sz="1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이용자에게 불법 주행을 알림</a:t>
            </a:r>
          </a:p>
        </p:txBody>
      </p:sp>
    </p:spTree>
    <p:extLst>
      <p:ext uri="{BB962C8B-B14F-4D97-AF65-F5344CB8AC3E}">
        <p14:creationId xmlns:p14="http://schemas.microsoft.com/office/powerpoint/2010/main" val="3596173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EDF738-E1F0-247F-1449-71D7D0F2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40</a:t>
            </a:fld>
            <a:r>
              <a:rPr lang="en-US" altLang="ko-KR" dirty="0"/>
              <a:t>/46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3ED55-CC7A-51DD-CCB3-9588548C790E}"/>
              </a:ext>
            </a:extLst>
          </p:cNvPr>
          <p:cNvSpPr txBox="1"/>
          <p:nvPr/>
        </p:nvSpPr>
        <p:spPr>
          <a:xfrm>
            <a:off x="1066800" y="1703721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2) Walking(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도보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실행 과정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6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전동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부착 후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2E9F34-30BE-68EE-9277-A2524C616448}"/>
              </a:ext>
            </a:extLst>
          </p:cNvPr>
          <p:cNvSpPr txBox="1"/>
          <p:nvPr/>
        </p:nvSpPr>
        <p:spPr>
          <a:xfrm>
            <a:off x="6079331" y="6256146"/>
            <a:ext cx="449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카메라에 찍힌 이미지(PNG)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A197F2-100B-7546-7CFA-A7477B48DC5B}"/>
              </a:ext>
            </a:extLst>
          </p:cNvPr>
          <p:cNvSpPr txBox="1"/>
          <p:nvPr/>
        </p:nvSpPr>
        <p:spPr>
          <a:xfrm>
            <a:off x="1414167" y="7902260"/>
            <a:ext cx="4724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Detection Cam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전동킥보드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부착 후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walking(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도보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주행 모습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4DD6D9-777A-153B-208E-B9BE4E74537F}"/>
              </a:ext>
            </a:extLst>
          </p:cNvPr>
          <p:cNvSpPr txBox="1"/>
          <p:nvPr/>
        </p:nvSpPr>
        <p:spPr>
          <a:xfrm>
            <a:off x="12217008" y="6435694"/>
            <a:ext cx="3823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최종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모델에 적용한 결과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F2AA59A-CB3E-AD6C-A2D0-082BD0D2A361}"/>
              </a:ext>
            </a:extLst>
          </p:cNvPr>
          <p:cNvSpPr/>
          <p:nvPr/>
        </p:nvSpPr>
        <p:spPr>
          <a:xfrm>
            <a:off x="10820990" y="5059907"/>
            <a:ext cx="914400" cy="533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5DE36F-D397-F559-6B28-7EA0D1004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367" y="2847323"/>
            <a:ext cx="3048000" cy="50094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2F479CC-66A3-AFB6-B3BA-EA02F51A3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331" y="3771900"/>
            <a:ext cx="4163801" cy="22528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9BB839-BF4D-CF8D-403F-D374FEC48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5800" y="3779293"/>
            <a:ext cx="4025633" cy="23849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5EEC69-6686-4A3D-368B-7DEDD0D36D62}"/>
              </a:ext>
            </a:extLst>
          </p:cNvPr>
          <p:cNvSpPr txBox="1"/>
          <p:nvPr/>
        </p:nvSpPr>
        <p:spPr>
          <a:xfrm>
            <a:off x="2275126" y="841881"/>
            <a:ext cx="803136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: CNN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모델 실행과정</a:t>
            </a:r>
          </a:p>
          <a:p>
            <a:pPr lvl="0">
              <a:defRPr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09175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0DFD64-51CB-4568-F245-4294F7441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41</a:t>
            </a:fld>
            <a:r>
              <a:rPr lang="en-US" altLang="ko-KR" dirty="0"/>
              <a:t>/46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E38CEB-EC8F-78E5-9B09-35C00CE690DC}"/>
              </a:ext>
            </a:extLst>
          </p:cNvPr>
          <p:cNvSpPr txBox="1"/>
          <p:nvPr/>
        </p:nvSpPr>
        <p:spPr>
          <a:xfrm>
            <a:off x="6079331" y="6256146"/>
            <a:ext cx="449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카메라에 찍힌 이미지(PNG)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BC681-D1B2-2005-4A7A-65B9E5600B17}"/>
              </a:ext>
            </a:extLst>
          </p:cNvPr>
          <p:cNvSpPr txBox="1"/>
          <p:nvPr/>
        </p:nvSpPr>
        <p:spPr>
          <a:xfrm>
            <a:off x="1414167" y="7902260"/>
            <a:ext cx="4724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Detection Cam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전동킥보드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부착 후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road(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도로 중앙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주행 모습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FB0C51-56F2-CA7A-45A9-1009A6EBE522}"/>
              </a:ext>
            </a:extLst>
          </p:cNvPr>
          <p:cNvSpPr txBox="1"/>
          <p:nvPr/>
        </p:nvSpPr>
        <p:spPr>
          <a:xfrm>
            <a:off x="12396931" y="6435694"/>
            <a:ext cx="3823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최종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모델에 적용한 결과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24FFE43-1639-D6B8-42C7-5409E10F8697}"/>
              </a:ext>
            </a:extLst>
          </p:cNvPr>
          <p:cNvSpPr/>
          <p:nvPr/>
        </p:nvSpPr>
        <p:spPr>
          <a:xfrm>
            <a:off x="10820990" y="5059907"/>
            <a:ext cx="914400" cy="533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1FC2971-2874-C8E2-7796-31B91A7A0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742" y="2880209"/>
            <a:ext cx="3143250" cy="48927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8EDEC4-F04B-CFC1-0AF9-C5C5DE76F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993" y="3895475"/>
            <a:ext cx="4034476" cy="21677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0C81B8-EF0A-75CC-880C-884C70A1A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3048" y="3992686"/>
            <a:ext cx="4190983" cy="21344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84CB83-63A6-217C-A098-C49E8EDCB7E7}"/>
              </a:ext>
            </a:extLst>
          </p:cNvPr>
          <p:cNvSpPr txBox="1"/>
          <p:nvPr/>
        </p:nvSpPr>
        <p:spPr>
          <a:xfrm>
            <a:off x="2275126" y="841881"/>
            <a:ext cx="803136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: CNN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모델 실행과정</a:t>
            </a:r>
          </a:p>
          <a:p>
            <a:pPr lvl="0">
              <a:defRPr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2A731-7621-D507-20D2-39D799BDA450}"/>
              </a:ext>
            </a:extLst>
          </p:cNvPr>
          <p:cNvSpPr txBox="1"/>
          <p:nvPr/>
        </p:nvSpPr>
        <p:spPr>
          <a:xfrm>
            <a:off x="1066800" y="1703721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2) Road(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도로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중앙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실행 과정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6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전동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부착 후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40295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0C0712-7582-2A7A-F495-695E66BBF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42</a:t>
            </a:fld>
            <a:r>
              <a:rPr lang="en-US" altLang="ko-KR" dirty="0"/>
              <a:t>/46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665787-AB19-F24C-2370-9960092F1C5C}"/>
              </a:ext>
            </a:extLst>
          </p:cNvPr>
          <p:cNvSpPr txBox="1"/>
          <p:nvPr/>
        </p:nvSpPr>
        <p:spPr>
          <a:xfrm>
            <a:off x="2275126" y="841881"/>
            <a:ext cx="647805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추후 보완사항</a:t>
            </a:r>
          </a:p>
          <a:p>
            <a:pPr lvl="0">
              <a:defRPr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EFD979-3287-A877-B6C6-87FC0EDB9A9B}"/>
              </a:ext>
            </a:extLst>
          </p:cNvPr>
          <p:cNvSpPr txBox="1"/>
          <p:nvPr/>
        </p:nvSpPr>
        <p:spPr>
          <a:xfrm>
            <a:off x="1600200" y="1884171"/>
            <a:ext cx="9144000" cy="579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1)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앱 개발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55478AC6-21B4-EB09-7B90-C05887D28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84" y="2933700"/>
            <a:ext cx="2147260" cy="295896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1FD0EC87-98CF-163F-2301-81E8E3F8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729" y="2933700"/>
            <a:ext cx="2133600" cy="293904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32720ED6-C7ED-B2E6-0193-5C1D04695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5699" y="2933700"/>
            <a:ext cx="2133600" cy="285873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13E3FEF1-4043-B785-8265-5FF31B347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0714" y="2933700"/>
            <a:ext cx="2133600" cy="293904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92A3C300-49A4-AF3C-F42C-041FB7B76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0684" y="2933700"/>
            <a:ext cx="2133600" cy="293904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6B5E83-6E22-86BE-A1B9-053B557CA882}"/>
              </a:ext>
            </a:extLst>
          </p:cNvPr>
          <p:cNvSpPr txBox="1"/>
          <p:nvPr/>
        </p:nvSpPr>
        <p:spPr>
          <a:xfrm>
            <a:off x="2967084" y="6028865"/>
            <a:ext cx="12340985" cy="2245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fontAlgn="base" latinLnBrk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라즈베리파이와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앱을 블루투스로 연동</a:t>
            </a:r>
          </a:p>
          <a:p>
            <a:pPr marR="0" lvl="0" algn="just" fontAlgn="base" latinLnBrk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주행 중 찍힌 사진으로</a:t>
            </a:r>
            <a:r>
              <a:rPr lang="ko-KR" altLang="en-US" sz="2000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판단한 주행 여부의 비율에 따라 점수를 </a:t>
            </a:r>
            <a:r>
              <a:rPr lang="ko-KR" altLang="en-US" sz="2000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산정해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point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부여</a:t>
            </a:r>
          </a:p>
          <a:p>
            <a:pPr marR="0" lvl="0" algn="just" fontAlgn="base" latinLnBrk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point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따라 식물이 성장하는 컨텐츠로 성취감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동기부여 효과</a:t>
            </a:r>
          </a:p>
        </p:txBody>
      </p:sp>
    </p:spTree>
    <p:extLst>
      <p:ext uri="{BB962C8B-B14F-4D97-AF65-F5344CB8AC3E}">
        <p14:creationId xmlns:p14="http://schemas.microsoft.com/office/powerpoint/2010/main" val="1511398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83A0F2-2258-F188-C109-001E76318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43</a:t>
            </a:fld>
            <a:r>
              <a:rPr lang="en-US" altLang="ko-KR" dirty="0"/>
              <a:t>/46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2B4C8-B2A0-72E7-E29C-3DA5EE41A697}"/>
              </a:ext>
            </a:extLst>
          </p:cNvPr>
          <p:cNvSpPr txBox="1"/>
          <p:nvPr/>
        </p:nvSpPr>
        <p:spPr>
          <a:xfrm>
            <a:off x="2275126" y="841881"/>
            <a:ext cx="647805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추후 보완사항</a:t>
            </a:r>
          </a:p>
          <a:p>
            <a:pPr lvl="0">
              <a:defRPr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B4A1-13EC-0428-4568-63EB44EE559E}"/>
              </a:ext>
            </a:extLst>
          </p:cNvPr>
          <p:cNvSpPr txBox="1"/>
          <p:nvPr/>
        </p:nvSpPr>
        <p:spPr>
          <a:xfrm>
            <a:off x="1600200" y="1884171"/>
            <a:ext cx="9144000" cy="579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1) </a:t>
            </a:r>
            <a:r>
              <a:rPr lang="ko-KR" altLang="en-US" sz="2400" kern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및 정확도 보완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154F4-55C8-C626-7A8C-931D46329198}"/>
              </a:ext>
            </a:extLst>
          </p:cNvPr>
          <p:cNvSpPr txBox="1"/>
          <p:nvPr/>
        </p:nvSpPr>
        <p:spPr>
          <a:xfrm>
            <a:off x="2743200" y="5553480"/>
            <a:ext cx="13182600" cy="2729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 프로젝트는 조선대학교 내에서 실행을 목표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이미지 선정이 조선대학교 내와 비슷한 이미지로 선정되어 있기 때문에 조선대 외의 구역에서도 사용이 가능하도록 데이터의 범위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개수를 확장 등을 보완이 필요할 것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8194" name="Picture 2" descr="조선대학교 로고">
            <a:extLst>
              <a:ext uri="{FF2B5EF4-FFF2-40B4-BE49-F238E27FC236}">
                <a16:creationId xmlns:a16="http://schemas.microsoft.com/office/drawing/2014/main" id="{576E013E-087A-03B3-B6C0-2F8EEFA12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955521"/>
            <a:ext cx="5288552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F21FA2-C17A-D4E8-AFC0-3988A74E2B2F}"/>
              </a:ext>
            </a:extLst>
          </p:cNvPr>
          <p:cNvSpPr txBox="1"/>
          <p:nvPr/>
        </p:nvSpPr>
        <p:spPr>
          <a:xfrm>
            <a:off x="663076" y="96070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https://blog.kakaocdn.net/dn/bhPPr6/btqyJ94cynQ/qf0KLr0M6yjYqeJknbEbuk/img.jpg</a:t>
            </a:r>
          </a:p>
        </p:txBody>
      </p:sp>
      <p:pic>
        <p:nvPicPr>
          <p:cNvPr id="8196" name="Picture 4" descr="캠퍼스맵&gt;캠퍼스안내&gt;대학소개&gt;홈">
            <a:extLst>
              <a:ext uri="{FF2B5EF4-FFF2-40B4-BE49-F238E27FC236}">
                <a16:creationId xmlns:a16="http://schemas.microsoft.com/office/drawing/2014/main" id="{8CBC3DB3-1BC9-71F0-B847-A42C2CEE3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2444910"/>
            <a:ext cx="5467350" cy="256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FB16CA-15DC-4B0E-568F-F8004B2B1771}"/>
              </a:ext>
            </a:extLst>
          </p:cNvPr>
          <p:cNvSpPr txBox="1"/>
          <p:nvPr/>
        </p:nvSpPr>
        <p:spPr>
          <a:xfrm>
            <a:off x="671059" y="9877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http://mbs.chosun.ac.kr/mbs/chosun/images/sub/cmap_basicbg.jpg</a:t>
            </a:r>
          </a:p>
        </p:txBody>
      </p:sp>
    </p:spTree>
    <p:extLst>
      <p:ext uri="{BB962C8B-B14F-4D97-AF65-F5344CB8AC3E}">
        <p14:creationId xmlns:p14="http://schemas.microsoft.com/office/powerpoint/2010/main" val="41702859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88FD63-9AFA-0F5A-01B6-2E0D3D83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44</a:t>
            </a:fld>
            <a:r>
              <a:rPr lang="en-US" altLang="ko-KR" dirty="0"/>
              <a:t>/46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ED7DF-73E0-2304-DB12-211CE00D3D26}"/>
              </a:ext>
            </a:extLst>
          </p:cNvPr>
          <p:cNvSpPr txBox="1"/>
          <p:nvPr/>
        </p:nvSpPr>
        <p:spPr>
          <a:xfrm>
            <a:off x="2275126" y="841881"/>
            <a:ext cx="392928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참고 서적 및 사이트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B9E81-C890-C220-BC48-31FF8F19A2E1}"/>
              </a:ext>
            </a:extLst>
          </p:cNvPr>
          <p:cNvSpPr txBox="1"/>
          <p:nvPr/>
        </p:nvSpPr>
        <p:spPr>
          <a:xfrm>
            <a:off x="1371600" y="2019300"/>
            <a:ext cx="14902993" cy="6720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OpenCV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 배우는 영상 처리 및 응용 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정성환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배종욱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지음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|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생능출판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| 2017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년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 출간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2"/>
              </a:rPr>
              <a:t>http://www.kyobobook.co.kr/product/detailViewKor.laf?ejkGb=KOR&amp;mallGb=KOR&amp;barcode=9788970508948&amp;orderClick=LAG&amp;Kc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= 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과학 기반의 파이썬 빅데이터 분석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이지영 지음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|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한빛아카데미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| 2020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년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12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30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 출간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3"/>
              </a:rPr>
              <a:t>http://www.kyobobook.co.kr/product/detailViewKor.laf?ejkGb=KOR&amp;mallGb=KOR&amp;barcode=9791156645078&amp;orderClick=LAG&amp;Kc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=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RNN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참고 사이트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(07-1.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순환 신경망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(RNN, Recurrent Neural Network) - (1)) 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4"/>
              </a:rPr>
              <a:t>https://excelsior-cjh.tistory.com/183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GAN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참고 사이트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([GAN]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생성적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적대 신경망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(GAN)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쉽게 알아보기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5"/>
              </a:rPr>
              <a:t>https://ebbnflow.tistory.com/167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CNN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참고 사이트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머신러닝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-CNN-Convolutional-Neural-Network-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설명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https://rubber-tree.tistory.com/entry/%EB%94%A5%EB%9F%AC%EB%8B%9D-%EB%AA%A8%EB%8D%B8-CNN-Convolutional-Neural-Network-%EC%84%A 4%EB%AA%85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경로 참고 소스 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6"/>
              </a:rPr>
              <a:t>https://www.kaggle.com/code/taldanko/pytorch-cats-vs-dogs-cnn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모델 컴파일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train, validation generator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참고 소스 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7"/>
              </a:rPr>
              <a:t>https://www.kaggle.com/code/dmitirycherezov/chollet-c-5-3-2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 이미지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전처리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참고 소스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(split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코드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8"/>
              </a:rPr>
              <a:t>https://inhovation97.tistory.com/36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72549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553882"/>
            <a:ext cx="16875166" cy="8912169"/>
            <a:chOff x="705274" y="55388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55388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06707" y="4020346"/>
            <a:ext cx="4413675" cy="23902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39512" y="8379333"/>
            <a:ext cx="567229" cy="6299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09011" y="4542116"/>
            <a:ext cx="6171429" cy="4923935"/>
            <a:chOff x="11409011" y="4542116"/>
            <a:chExt cx="6171429" cy="49239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09011" y="4542116"/>
              <a:ext cx="6171429" cy="4923935"/>
            </a:xfrm>
            <a:prstGeom prst="rect">
              <a:avLst/>
            </a:prstGeom>
          </p:spPr>
        </p:pic>
      </p:grpSp>
      <p:grpSp>
        <p:nvGrpSpPr>
          <p:cNvPr id="9" name="그룹 1003">
            <a:extLst>
              <a:ext uri="{FF2B5EF4-FFF2-40B4-BE49-F238E27FC236}">
                <a16:creationId xmlns:a16="http://schemas.microsoft.com/office/drawing/2014/main" id="{10383145-B7BE-F954-8B52-A376B707D12B}"/>
              </a:ext>
            </a:extLst>
          </p:cNvPr>
          <p:cNvGrpSpPr/>
          <p:nvPr/>
        </p:nvGrpSpPr>
        <p:grpSpPr>
          <a:xfrm>
            <a:off x="705274" y="9234874"/>
            <a:ext cx="16875166" cy="365125"/>
            <a:chOff x="752389" y="8759524"/>
            <a:chExt cx="16790468" cy="840476"/>
          </a:xfrm>
        </p:grpSpPr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E88BFC4A-4E8C-7BDB-291C-578A562B8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2389" y="8759524"/>
              <a:ext cx="16790468" cy="8404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53968" y="6602960"/>
            <a:ext cx="3817273" cy="1270849"/>
            <a:chOff x="12653968" y="6602960"/>
            <a:chExt cx="3817273" cy="1270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53968" y="6602960"/>
              <a:ext cx="3817273" cy="12708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87591" y="6729715"/>
            <a:ext cx="2199112" cy="8689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389" y="8759524"/>
            <a:ext cx="16790468" cy="840476"/>
            <a:chOff x="752389" y="8759524"/>
            <a:chExt cx="16790468" cy="8404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389" y="8759524"/>
              <a:ext cx="16790468" cy="84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76180" y="3136004"/>
            <a:ext cx="1022821" cy="817668"/>
            <a:chOff x="15609229" y="2302785"/>
            <a:chExt cx="1022821" cy="8176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5609229" y="2302785"/>
              <a:ext cx="1022821" cy="81766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2C3F778-45F8-D858-CD77-198DEB8A8495}"/>
              </a:ext>
            </a:extLst>
          </p:cNvPr>
          <p:cNvSpPr txBox="1"/>
          <p:nvPr/>
        </p:nvSpPr>
        <p:spPr>
          <a:xfrm>
            <a:off x="6096000" y="4054557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감사합니다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88DC7B-41F8-EC99-47BA-497BFB3756E4}"/>
              </a:ext>
            </a:extLst>
          </p:cNvPr>
          <p:cNvSpPr txBox="1"/>
          <p:nvPr/>
        </p:nvSpPr>
        <p:spPr>
          <a:xfrm>
            <a:off x="2438400" y="876300"/>
            <a:ext cx="505458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서론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 국내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AI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관련 연구 현황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8C394BB-DD31-9541-4E2F-2052CFF6F2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27060" y="1802647"/>
            <a:ext cx="3156683" cy="43055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4F4976-BB8E-DEC8-DBB8-D8527D0932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49936" y="2182775"/>
            <a:ext cx="5892784" cy="39177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3DCB22-CF2B-DA65-D4BA-6F0604CE1508}"/>
              </a:ext>
            </a:extLst>
          </p:cNvPr>
          <p:cNvSpPr txBox="1"/>
          <p:nvPr/>
        </p:nvSpPr>
        <p:spPr>
          <a:xfrm>
            <a:off x="8839200" y="9731095"/>
            <a:ext cx="4693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/>
              <a:t>https://zdnet.co.kr/view/?no=20210305153612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1978D3-DC4F-5539-7274-6F6D80607A92}"/>
              </a:ext>
            </a:extLst>
          </p:cNvPr>
          <p:cNvSpPr txBox="1"/>
          <p:nvPr/>
        </p:nvSpPr>
        <p:spPr>
          <a:xfrm>
            <a:off x="577440" y="9731095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 b="0" i="0" strike="noStrike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출처</a:t>
            </a:r>
            <a:r>
              <a:rPr lang="en-US" altLang="ko-KR" sz="1800" b="0" i="0" strike="noStrike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_</a:t>
            </a:r>
            <a:r>
              <a:rPr lang="ko-KR" altLang="en-US" sz="1800" b="0" i="0" strike="noStrike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전기신문</a:t>
            </a:r>
            <a:r>
              <a:rPr lang="en-US" altLang="ko-KR" sz="1800" b="0" i="0" strike="noStrike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:</a:t>
            </a:r>
            <a:r>
              <a:rPr lang="ko-KR" altLang="en-US" sz="1800" b="0" i="0" strike="noStrike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</a:t>
            </a:r>
            <a:r>
              <a:rPr lang="en-US" altLang="en-US" sz="1800" b="0" i="0" strike="noStrike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  <a:hlinkClick r:id="rId6"/>
              </a:rPr>
              <a:t>https://www.electimes.com/news/articleView.html?idxno=219170</a:t>
            </a:r>
            <a:endParaRPr lang="en-US" altLang="en-US" sz="1800" b="0" i="0" strike="noStrike" dirty="0">
              <a:solidFill>
                <a:srgbClr val="1E1E1E">
                  <a:alpha val="10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91D9FF-EF12-2140-1E78-E2D9B43CC583}"/>
              </a:ext>
            </a:extLst>
          </p:cNvPr>
          <p:cNvSpPr/>
          <p:nvPr/>
        </p:nvSpPr>
        <p:spPr>
          <a:xfrm>
            <a:off x="1752600" y="6666967"/>
            <a:ext cx="6705601" cy="215443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 err="1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알파카</a:t>
            </a:r>
            <a:r>
              <a:rPr lang="ko-KR" altLang="en-US" sz="2000" dirty="0" err="1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000" b="1" dirty="0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AI </a:t>
            </a:r>
            <a:r>
              <a:rPr lang="ko-KR" altLang="en-US" sz="2000" b="1" dirty="0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헬멧 인증 서비스란</a:t>
            </a:r>
            <a:r>
              <a:rPr lang="en-US" altLang="ko-KR" sz="2000" dirty="0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</a:p>
          <a:p>
            <a:pPr algn="ctr">
              <a:defRPr/>
            </a:pPr>
            <a:endParaRPr lang="en-US" altLang="ko-KR" sz="2000" dirty="0">
              <a:solidFill>
                <a:srgbClr val="1E1E1E">
                  <a:alpha val="100000"/>
                </a:srgb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defRPr/>
            </a:pP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이용자가 공유 전동 </a:t>
            </a:r>
            <a:r>
              <a:rPr lang="ko-KR" altLang="en-US" sz="2000" dirty="0" err="1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알파카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대여 시</a:t>
            </a:r>
            <a:r>
              <a:rPr lang="en-US" altLang="ko-KR" sz="2000" dirty="0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pPr algn="ctr">
              <a:defRPr/>
            </a:pP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헬멧 착용 유무를 </a:t>
            </a:r>
            <a:r>
              <a:rPr lang="ko-KR" altLang="en-US" sz="2000" dirty="0" err="1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알파카앱을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통해 사진을 찍어</a:t>
            </a:r>
            <a:r>
              <a:rPr lang="en-US" altLang="ko-KR" sz="2000" dirty="0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pPr algn="ctr">
              <a:defRPr/>
            </a:pP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인증하고 헬멧 착용에 따라 </a:t>
            </a:r>
            <a:r>
              <a:rPr lang="ko-KR" altLang="en-US" sz="2000" dirty="0" err="1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알파카에서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사용할 수 있는</a:t>
            </a:r>
            <a:endParaRPr lang="en-US" altLang="ko-KR" sz="2000" dirty="0">
              <a:solidFill>
                <a:srgbClr val="1E1E1E">
                  <a:alpha val="100000"/>
                </a:srgb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defRPr/>
            </a:pPr>
            <a:r>
              <a:rPr lang="ko-KR" altLang="en-US" sz="2000" dirty="0" err="1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현금성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포인트 </a:t>
            </a:r>
            <a:r>
              <a:rPr lang="en-US" altLang="ko-KR" sz="2000" dirty="0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100 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보너스 지급하는 기능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en-US" sz="1400" b="0" i="0" strike="noStrike" dirty="0">
              <a:solidFill>
                <a:srgbClr val="1E1E1E">
                  <a:alpha val="100000"/>
                </a:srgb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defRPr/>
            </a:pPr>
            <a:endParaRPr lang="en-US" altLang="en-US" sz="1400" b="0" i="0" strike="noStrike" dirty="0">
              <a:solidFill>
                <a:srgbClr val="1E1E1E">
                  <a:alpha val="100000"/>
                </a:srgb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A5F5D2-76D2-8B1F-7F81-2DD9B217CF66}"/>
              </a:ext>
            </a:extLst>
          </p:cNvPr>
          <p:cNvSpPr/>
          <p:nvPr/>
        </p:nvSpPr>
        <p:spPr>
          <a:xfrm>
            <a:off x="9601200" y="6674054"/>
            <a:ext cx="7193456" cy="123110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지쿠터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타고가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씽씽 등 여러 </a:t>
            </a:r>
            <a:r>
              <a:rPr lang="ko-KR" altLang="en-US" sz="2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전동킥보드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공유 서비스 업체가 주행자의 안전을 위한 안전 대책을 권유하고 있지만, 불법주행 인식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AI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기능을 제공하지 않고 있는 것으로 확인</a:t>
            </a:r>
          </a:p>
          <a:p>
            <a:pPr algn="l">
              <a:defRPr/>
            </a:pPr>
            <a:endParaRPr lang="en-US" altLang="en-US" sz="1400" b="0" i="0" strike="noStrike" dirty="0">
              <a:solidFill>
                <a:srgbClr val="1E1E1E">
                  <a:alpha val="100000"/>
                </a:srgb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4048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B58C00F-C8FA-AF5F-B838-AE756AD1041C}"/>
              </a:ext>
            </a:extLst>
          </p:cNvPr>
          <p:cNvSpPr txBox="1"/>
          <p:nvPr/>
        </p:nvSpPr>
        <p:spPr>
          <a:xfrm>
            <a:off x="4712511" y="2705100"/>
            <a:ext cx="8860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</a:t>
            </a:r>
            <a:r>
              <a:rPr lang="en-US" altLang="ko-KR" sz="3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</a:t>
            </a:r>
            <a:r>
              <a:rPr lang="ko-KR" altLang="en-US" sz="3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불법주행 감소</a:t>
            </a:r>
            <a:r>
              <a:rPr lang="en-US" altLang="ko-KR" sz="3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3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단속 인력 감소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577157-3116-9823-183B-298A0C306C63}"/>
              </a:ext>
            </a:extLst>
          </p:cNvPr>
          <p:cNvSpPr txBox="1"/>
          <p:nvPr/>
        </p:nvSpPr>
        <p:spPr>
          <a:xfrm>
            <a:off x="1981200" y="4152900"/>
            <a:ext cx="153924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불법 주행 감소</a:t>
            </a:r>
          </a:p>
          <a:p>
            <a:pPr lvl="0">
              <a:defRPr/>
            </a:pP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-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전동킥보드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이용자가 증가함으로써 불법주행 등과 같은 전동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이용자의 안전문제와 교통 혼잡 야기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defRPr/>
            </a:pP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-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교통 사고 증가와 같은 좋지 않은 사례들이 지속적으로 증가</a:t>
            </a:r>
          </a:p>
          <a:p>
            <a:pPr lvl="0">
              <a:defRPr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lvl="0">
              <a:defRPr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단속 인력 감소</a:t>
            </a:r>
          </a:p>
          <a:p>
            <a:pPr>
              <a:defRPr/>
            </a:pP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-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불법 주행 인식 인공지능을 ‘공유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전동킥보드’에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장착할 수 있는 소형 임베디드로 제품을 구현해낸다면 불법주행을 단속하는 인력을 줄일 수 있을 것이라고 생각함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C8D105-6F70-2CCA-A739-891CB7FA55A8}"/>
              </a:ext>
            </a:extLst>
          </p:cNvPr>
          <p:cNvSpPr txBox="1"/>
          <p:nvPr/>
        </p:nvSpPr>
        <p:spPr>
          <a:xfrm>
            <a:off x="2438400" y="876300"/>
            <a:ext cx="569258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서론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CNN Detection Cam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756646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1001">
            <a:extLst>
              <a:ext uri="{FF2B5EF4-FFF2-40B4-BE49-F238E27FC236}">
                <a16:creationId xmlns:a16="http://schemas.microsoft.com/office/drawing/2014/main" id="{ACBF76C0-D747-F2DB-8DB1-944715EB876C}"/>
              </a:ext>
            </a:extLst>
          </p:cNvPr>
          <p:cNvGrpSpPr/>
          <p:nvPr/>
        </p:nvGrpSpPr>
        <p:grpSpPr>
          <a:xfrm>
            <a:off x="909890" y="419101"/>
            <a:ext cx="16875166" cy="9122776"/>
            <a:chOff x="705274" y="686772"/>
            <a:chExt cx="16875166" cy="8912169"/>
          </a:xfrm>
        </p:grpSpPr>
        <p:pic>
          <p:nvPicPr>
            <p:cNvPr id="59" name="Object 2">
              <a:extLst>
                <a:ext uri="{FF2B5EF4-FFF2-40B4-BE49-F238E27FC236}">
                  <a16:creationId xmlns:a16="http://schemas.microsoft.com/office/drawing/2014/main" id="{21EFE690-6A5A-9633-A885-C10FF3832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2493391" y="643235"/>
            <a:ext cx="364715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- </a:t>
            </a:r>
            <a:r>
              <a:rPr lang="ko-KR" altLang="en-US" sz="24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팀원 소개 및 역할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7" name="그룹 1004"/>
          <p:cNvGrpSpPr/>
          <p:nvPr/>
        </p:nvGrpSpPr>
        <p:grpSpPr>
          <a:xfrm>
            <a:off x="1922299" y="2399128"/>
            <a:ext cx="2430000" cy="2430000"/>
            <a:chOff x="5189923" y="3058555"/>
            <a:chExt cx="2110880" cy="2110880"/>
          </a:xfrm>
        </p:grpSpPr>
        <p:grpSp>
          <p:nvGrpSpPr>
            <p:cNvPr id="8" name="그룹 1005"/>
            <p:cNvGrpSpPr/>
            <p:nvPr/>
          </p:nvGrpSpPr>
          <p:grpSpPr>
            <a:xfrm>
              <a:off x="5189923" y="3058555"/>
              <a:ext cx="2110880" cy="2110880"/>
              <a:chOff x="5189923" y="3058555"/>
              <a:chExt cx="2110880" cy="2110880"/>
            </a:xfrm>
          </p:grpSpPr>
          <p:pic>
            <p:nvPicPr>
              <p:cNvPr id="11" name="Object 12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5189923" y="3058555"/>
                <a:ext cx="2110880" cy="2110880"/>
              </a:xfrm>
              <a:prstGeom prst="rect">
                <a:avLst/>
              </a:prstGeom>
            </p:spPr>
          </p:pic>
        </p:grpSp>
        <p:grpSp>
          <p:nvGrpSpPr>
            <p:cNvPr id="9" name="그룹 1006"/>
            <p:cNvGrpSpPr/>
            <p:nvPr/>
          </p:nvGrpSpPr>
          <p:grpSpPr>
            <a:xfrm>
              <a:off x="5218974" y="3087606"/>
              <a:ext cx="2052779" cy="2052779"/>
              <a:chOff x="5218974" y="3087606"/>
              <a:chExt cx="2052779" cy="2052779"/>
            </a:xfrm>
          </p:grpSpPr>
          <p:pic>
            <p:nvPicPr>
              <p:cNvPr id="10" name="Object 1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5218974" y="3087606"/>
                <a:ext cx="2052779" cy="2052779"/>
              </a:xfrm>
              <a:prstGeom prst="rect">
                <a:avLst/>
              </a:prstGeom>
            </p:spPr>
          </p:pic>
        </p:grpSp>
      </p:grpSp>
      <p:pic>
        <p:nvPicPr>
          <p:cNvPr id="12" name="Object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93365" y="5067300"/>
            <a:ext cx="3351491" cy="1492082"/>
          </a:xfrm>
          <a:prstGeom prst="rect">
            <a:avLst/>
          </a:prstGeom>
        </p:spPr>
      </p:pic>
      <p:pic>
        <p:nvPicPr>
          <p:cNvPr id="13" name="Object 1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83136" y="6312544"/>
            <a:ext cx="3087263" cy="659756"/>
          </a:xfrm>
          <a:prstGeom prst="rect">
            <a:avLst/>
          </a:prstGeom>
        </p:spPr>
      </p:pic>
      <p:grpSp>
        <p:nvGrpSpPr>
          <p:cNvPr id="15" name="그룹 1008"/>
          <p:cNvGrpSpPr/>
          <p:nvPr/>
        </p:nvGrpSpPr>
        <p:grpSpPr>
          <a:xfrm>
            <a:off x="5702442" y="2399128"/>
            <a:ext cx="2430000" cy="2430000"/>
            <a:chOff x="8494529" y="3058555"/>
            <a:chExt cx="2245977" cy="2245977"/>
          </a:xfrm>
        </p:grpSpPr>
        <p:grpSp>
          <p:nvGrpSpPr>
            <p:cNvPr id="16" name="그룹 1009"/>
            <p:cNvGrpSpPr/>
            <p:nvPr/>
          </p:nvGrpSpPr>
          <p:grpSpPr>
            <a:xfrm>
              <a:off x="8494529" y="3058555"/>
              <a:ext cx="2245977" cy="2245977"/>
              <a:chOff x="8494529" y="3058555"/>
              <a:chExt cx="2245977" cy="2245977"/>
            </a:xfrm>
          </p:grpSpPr>
          <p:pic>
            <p:nvPicPr>
              <p:cNvPr id="19" name="Object 26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8494529" y="3058555"/>
                <a:ext cx="2245977" cy="2245977"/>
              </a:xfrm>
              <a:prstGeom prst="rect">
                <a:avLst/>
              </a:prstGeom>
            </p:spPr>
          </p:pic>
        </p:grpSp>
        <p:grpSp>
          <p:nvGrpSpPr>
            <p:cNvPr id="17" name="그룹 1010"/>
            <p:cNvGrpSpPr/>
            <p:nvPr/>
          </p:nvGrpSpPr>
          <p:grpSpPr>
            <a:xfrm>
              <a:off x="8525439" y="3089465"/>
              <a:ext cx="2184156" cy="2184156"/>
              <a:chOff x="8525439" y="3089465"/>
              <a:chExt cx="2184156" cy="2184156"/>
            </a:xfrm>
          </p:grpSpPr>
          <p:pic>
            <p:nvPicPr>
              <p:cNvPr id="18" name="Object 29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8525439" y="3089465"/>
                <a:ext cx="2184156" cy="2184156"/>
              </a:xfrm>
              <a:prstGeom prst="rect">
                <a:avLst/>
              </a:prstGeom>
            </p:spPr>
          </p:pic>
        </p:grpSp>
      </p:grpSp>
      <p:pic>
        <p:nvPicPr>
          <p:cNvPr id="20" name="Object 3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173640" y="5077195"/>
            <a:ext cx="3487605" cy="1554437"/>
          </a:xfrm>
          <a:prstGeom prst="rect">
            <a:avLst/>
          </a:prstGeom>
        </p:spPr>
      </p:pic>
      <p:pic>
        <p:nvPicPr>
          <p:cNvPr id="21" name="Object 3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517646" y="6312544"/>
            <a:ext cx="3087263" cy="659756"/>
          </a:xfrm>
          <a:prstGeom prst="rect">
            <a:avLst/>
          </a:prstGeom>
        </p:spPr>
      </p:pic>
      <p:grpSp>
        <p:nvGrpSpPr>
          <p:cNvPr id="23" name="그룹 1012"/>
          <p:cNvGrpSpPr/>
          <p:nvPr/>
        </p:nvGrpSpPr>
        <p:grpSpPr>
          <a:xfrm>
            <a:off x="10072884" y="2399126"/>
            <a:ext cx="2430000" cy="2430000"/>
            <a:chOff x="11968637" y="3066212"/>
            <a:chExt cx="2253415" cy="2253415"/>
          </a:xfrm>
        </p:grpSpPr>
        <p:grpSp>
          <p:nvGrpSpPr>
            <p:cNvPr id="24" name="그룹 1013"/>
            <p:cNvGrpSpPr/>
            <p:nvPr/>
          </p:nvGrpSpPr>
          <p:grpSpPr>
            <a:xfrm>
              <a:off x="11968637" y="3066212"/>
              <a:ext cx="2253415" cy="2253415"/>
              <a:chOff x="11968637" y="3066212"/>
              <a:chExt cx="2253415" cy="2253415"/>
            </a:xfrm>
          </p:grpSpPr>
          <p:pic>
            <p:nvPicPr>
              <p:cNvPr id="27" name="Object 40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11968637" y="3066212"/>
                <a:ext cx="2253415" cy="2253415"/>
              </a:xfrm>
              <a:prstGeom prst="rect">
                <a:avLst/>
              </a:prstGeom>
            </p:spPr>
          </p:pic>
        </p:grpSp>
        <p:grpSp>
          <p:nvGrpSpPr>
            <p:cNvPr id="25" name="그룹 1014"/>
            <p:cNvGrpSpPr/>
            <p:nvPr/>
          </p:nvGrpSpPr>
          <p:grpSpPr>
            <a:xfrm>
              <a:off x="11999650" y="3097225"/>
              <a:ext cx="2191390" cy="2191390"/>
              <a:chOff x="11999650" y="3097225"/>
              <a:chExt cx="2191390" cy="2191390"/>
            </a:xfrm>
          </p:grpSpPr>
          <p:pic>
            <p:nvPicPr>
              <p:cNvPr id="26" name="Object 43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11999650" y="3097225"/>
                <a:ext cx="2191390" cy="2191390"/>
              </a:xfrm>
              <a:prstGeom prst="rect">
                <a:avLst/>
              </a:prstGeom>
            </p:spPr>
          </p:pic>
        </p:grpSp>
      </p:grpSp>
      <p:pic>
        <p:nvPicPr>
          <p:cNvPr id="28" name="Object 46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372600" y="5077195"/>
            <a:ext cx="3546566" cy="1585892"/>
          </a:xfrm>
          <a:prstGeom prst="rect">
            <a:avLst/>
          </a:prstGeom>
        </p:spPr>
      </p:pic>
      <p:pic>
        <p:nvPicPr>
          <p:cNvPr id="29" name="Object 4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906000" y="6312544"/>
            <a:ext cx="3087263" cy="659756"/>
          </a:xfrm>
          <a:prstGeom prst="rect">
            <a:avLst/>
          </a:prstGeom>
        </p:spPr>
      </p:pic>
      <p:pic>
        <p:nvPicPr>
          <p:cNvPr id="31" name="Object 5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 rot="20880000">
            <a:off x="3955745" y="1056938"/>
            <a:ext cx="1053329" cy="1037306"/>
          </a:xfrm>
          <a:prstGeom prst="rect">
            <a:avLst/>
          </a:prstGeom>
        </p:spPr>
      </p:pic>
      <p:grpSp>
        <p:nvGrpSpPr>
          <p:cNvPr id="32" name="그룹 1016"/>
          <p:cNvGrpSpPr/>
          <p:nvPr/>
        </p:nvGrpSpPr>
        <p:grpSpPr>
          <a:xfrm>
            <a:off x="3955563" y="2241070"/>
            <a:ext cx="693929" cy="375693"/>
            <a:chOff x="7206561" y="3600853"/>
            <a:chExt cx="657007" cy="340622"/>
          </a:xfrm>
        </p:grpSpPr>
        <p:pic>
          <p:nvPicPr>
            <p:cNvPr id="33" name="Object 56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 rot="16200000">
              <a:off x="7206561" y="3600853"/>
              <a:ext cx="657007" cy="340622"/>
            </a:xfrm>
            <a:prstGeom prst="rect">
              <a:avLst/>
            </a:prstGeom>
          </p:spPr>
        </p:pic>
      </p:grpSp>
      <p:pic>
        <p:nvPicPr>
          <p:cNvPr id="34" name="Object 58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8310538" y="3614126"/>
            <a:ext cx="1081013" cy="1003545"/>
          </a:xfrm>
          <a:prstGeom prst="rect">
            <a:avLst/>
          </a:prstGeom>
        </p:spPr>
      </p:pic>
      <p:grpSp>
        <p:nvGrpSpPr>
          <p:cNvPr id="35" name="그룹 1017"/>
          <p:cNvGrpSpPr/>
          <p:nvPr/>
        </p:nvGrpSpPr>
        <p:grpSpPr>
          <a:xfrm>
            <a:off x="8141479" y="3194540"/>
            <a:ext cx="693929" cy="375693"/>
            <a:chOff x="10737200" y="4380167"/>
            <a:chExt cx="657007" cy="340622"/>
          </a:xfrm>
        </p:grpSpPr>
        <p:pic>
          <p:nvPicPr>
            <p:cNvPr id="36" name="Object 60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 rot="14820000">
              <a:off x="10737200" y="4380167"/>
              <a:ext cx="657007" cy="340622"/>
            </a:xfrm>
            <a:prstGeom prst="rect">
              <a:avLst/>
            </a:prstGeom>
          </p:spPr>
        </p:pic>
      </p:grpSp>
      <p:pic>
        <p:nvPicPr>
          <p:cNvPr id="37" name="Object 62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2184836" y="1075457"/>
            <a:ext cx="1195179" cy="1003545"/>
          </a:xfrm>
          <a:prstGeom prst="rect">
            <a:avLst/>
          </a:prstGeom>
        </p:spPr>
      </p:pic>
      <p:grpSp>
        <p:nvGrpSpPr>
          <p:cNvPr id="38" name="그룹 1018"/>
          <p:cNvGrpSpPr/>
          <p:nvPr/>
        </p:nvGrpSpPr>
        <p:grpSpPr>
          <a:xfrm>
            <a:off x="11560567" y="1920101"/>
            <a:ext cx="663683" cy="359319"/>
            <a:chOff x="13746290" y="3105997"/>
            <a:chExt cx="628372" cy="325776"/>
          </a:xfrm>
        </p:grpSpPr>
        <p:pic>
          <p:nvPicPr>
            <p:cNvPr id="39" name="Object 64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 rot="8340000">
              <a:off x="13746290" y="3105997"/>
              <a:ext cx="628372" cy="325776"/>
            </a:xfrm>
            <a:prstGeom prst="rect">
              <a:avLst/>
            </a:prstGeom>
          </p:spPr>
        </p:pic>
      </p:grpSp>
      <p:grpSp>
        <p:nvGrpSpPr>
          <p:cNvPr id="40" name="그룹 1021"/>
          <p:cNvGrpSpPr/>
          <p:nvPr/>
        </p:nvGrpSpPr>
        <p:grpSpPr>
          <a:xfrm>
            <a:off x="14217419" y="2365684"/>
            <a:ext cx="2430000" cy="2430000"/>
            <a:chOff x="15399040" y="2980498"/>
            <a:chExt cx="2245942" cy="2245942"/>
          </a:xfrm>
        </p:grpSpPr>
        <p:grpSp>
          <p:nvGrpSpPr>
            <p:cNvPr id="41" name="그룹 1022"/>
            <p:cNvGrpSpPr/>
            <p:nvPr/>
          </p:nvGrpSpPr>
          <p:grpSpPr>
            <a:xfrm>
              <a:off x="15399040" y="2980498"/>
              <a:ext cx="2245942" cy="2245942"/>
              <a:chOff x="15399040" y="2980498"/>
              <a:chExt cx="2245942" cy="2245942"/>
            </a:xfrm>
          </p:grpSpPr>
          <p:pic>
            <p:nvPicPr>
              <p:cNvPr id="44" name="Object 74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>
                <a:off x="15399040" y="2980498"/>
                <a:ext cx="2245942" cy="2245942"/>
              </a:xfrm>
              <a:prstGeom prst="rect">
                <a:avLst/>
              </a:prstGeom>
            </p:spPr>
          </p:pic>
        </p:grpSp>
        <p:grpSp>
          <p:nvGrpSpPr>
            <p:cNvPr id="42" name="그룹 1023"/>
            <p:cNvGrpSpPr/>
            <p:nvPr/>
          </p:nvGrpSpPr>
          <p:grpSpPr>
            <a:xfrm>
              <a:off x="15429950" y="3011408"/>
              <a:ext cx="2184123" cy="2184123"/>
              <a:chOff x="15429950" y="3011408"/>
              <a:chExt cx="2184123" cy="2184123"/>
            </a:xfrm>
          </p:grpSpPr>
          <p:pic>
            <p:nvPicPr>
              <p:cNvPr id="43" name="Object 77"/>
              <p:cNvPicPr>
                <a:picLocks noChangeAspect="1"/>
              </p:cNvPicPr>
              <p:nvPr/>
            </p:nvPicPr>
            <p:blipFill rotWithShape="1">
              <a:blip r:embed="rId20"/>
              <a:stretch>
                <a:fillRect/>
              </a:stretch>
            </p:blipFill>
            <p:spPr>
              <a:xfrm>
                <a:off x="15429950" y="3011408"/>
                <a:ext cx="2184123" cy="2184123"/>
              </a:xfrm>
              <a:prstGeom prst="rect">
                <a:avLst/>
              </a:prstGeom>
            </p:spPr>
          </p:pic>
        </p:grpSp>
      </p:grpSp>
      <p:pic>
        <p:nvPicPr>
          <p:cNvPr id="45" name="Object 80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13648700" y="5089789"/>
            <a:ext cx="3445937" cy="1520132"/>
          </a:xfrm>
          <a:prstGeom prst="rect">
            <a:avLst/>
          </a:prstGeom>
        </p:spPr>
      </p:pic>
      <p:pic>
        <p:nvPicPr>
          <p:cNvPr id="46" name="Object 8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997282" y="6312544"/>
            <a:ext cx="3087263" cy="659756"/>
          </a:xfrm>
          <a:prstGeom prst="rect">
            <a:avLst/>
          </a:prstGeom>
        </p:spPr>
      </p:pic>
      <p:pic>
        <p:nvPicPr>
          <p:cNvPr id="48" name="Object 83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3118652" y="4503636"/>
            <a:ext cx="1170624" cy="1003544"/>
          </a:xfrm>
          <a:prstGeom prst="rect">
            <a:avLst/>
          </a:prstGeom>
        </p:spPr>
      </p:pic>
      <p:grpSp>
        <p:nvGrpSpPr>
          <p:cNvPr id="49" name="그룹 1024"/>
          <p:cNvGrpSpPr/>
          <p:nvPr/>
        </p:nvGrpSpPr>
        <p:grpSpPr>
          <a:xfrm>
            <a:off x="13900465" y="4452173"/>
            <a:ext cx="663683" cy="359319"/>
            <a:chOff x="15190665" y="4797660"/>
            <a:chExt cx="628372" cy="325776"/>
          </a:xfrm>
        </p:grpSpPr>
        <p:pic>
          <p:nvPicPr>
            <p:cNvPr id="50" name="Object 85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 rot="18660000">
              <a:off x="15190665" y="4797660"/>
              <a:ext cx="628372" cy="325776"/>
            </a:xfrm>
            <a:prstGeom prst="rect">
              <a:avLst/>
            </a:prstGeom>
          </p:spPr>
        </p:pic>
      </p:grpSp>
      <p:sp>
        <p:nvSpPr>
          <p:cNvPr id="51" name="TextBox 50"/>
          <p:cNvSpPr txBox="1"/>
          <p:nvPr/>
        </p:nvSpPr>
        <p:spPr>
          <a:xfrm>
            <a:off x="9561418" y="7845716"/>
            <a:ext cx="4068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역할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en-US" altLang="ko-KR" sz="24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</a:t>
            </a:r>
            <a:r>
              <a:rPr lang="ko-KR" altLang="en-US" sz="24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이미지 분류 </a:t>
            </a:r>
            <a:endParaRPr lang="en-US" altLang="ko-KR" sz="2400" dirty="0">
              <a:solidFill>
                <a:srgbClr val="0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defRPr/>
            </a:pPr>
            <a:r>
              <a:rPr lang="ko-KR" altLang="en-US" sz="24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 모델 개발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107364" y="7814512"/>
            <a:ext cx="4267199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역할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 수집 및 정제</a:t>
            </a:r>
            <a:r>
              <a:rPr lang="en-US" altLang="ko-KR" sz="24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2400" dirty="0" err="1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라즈베리파이</a:t>
            </a:r>
            <a:r>
              <a:rPr lang="ko-KR" altLang="en-US" sz="24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개발환경 구축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66800" y="7810500"/>
            <a:ext cx="4040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역할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 </a:t>
            </a:r>
            <a:r>
              <a:rPr lang="ko-KR" altLang="en-US" sz="24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 총괄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3716000" y="7845717"/>
            <a:ext cx="38630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역할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en-US" altLang="ko-KR" sz="24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</a:t>
            </a:r>
            <a:r>
              <a:rPr lang="ko-KR" altLang="en-US" sz="24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이미지 분류 </a:t>
            </a:r>
            <a:endParaRPr lang="en-US" altLang="ko-KR" sz="2400" dirty="0">
              <a:solidFill>
                <a:srgbClr val="0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defRPr/>
            </a:pPr>
            <a:r>
              <a:rPr lang="ko-KR" altLang="en-US" sz="24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학습 모델 개발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41A1E3E-A049-75E2-98C4-11D23020F4B7}"/>
              </a:ext>
            </a:extLst>
          </p:cNvPr>
          <p:cNvSpPr txBox="1"/>
          <p:nvPr/>
        </p:nvSpPr>
        <p:spPr>
          <a:xfrm>
            <a:off x="1667829" y="7029390"/>
            <a:ext cx="40346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junmin3720@naver.com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73A430-CF49-AF44-6BCB-2083C1C7D8E4}"/>
              </a:ext>
            </a:extLst>
          </p:cNvPr>
          <p:cNvSpPr txBox="1"/>
          <p:nvPr/>
        </p:nvSpPr>
        <p:spPr>
          <a:xfrm>
            <a:off x="10058400" y="7029390"/>
            <a:ext cx="3562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tidh1640@naver.com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96D457-3EE6-97CE-6486-C856C0709421}"/>
              </a:ext>
            </a:extLst>
          </p:cNvPr>
          <p:cNvSpPr txBox="1"/>
          <p:nvPr/>
        </p:nvSpPr>
        <p:spPr>
          <a:xfrm>
            <a:off x="13944600" y="7029390"/>
            <a:ext cx="40346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akwldks00@naver.com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F976C9-70F9-C32B-BBFC-C83D22737D22}"/>
              </a:ext>
            </a:extLst>
          </p:cNvPr>
          <p:cNvSpPr txBox="1"/>
          <p:nvPr/>
        </p:nvSpPr>
        <p:spPr>
          <a:xfrm>
            <a:off x="5473962" y="7029390"/>
            <a:ext cx="40346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purita0710@gmail.com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2DF94C3-15C1-74F4-C8F2-8553B393859F}"/>
              </a:ext>
            </a:extLst>
          </p:cNvPr>
          <p:cNvSpPr txBox="1"/>
          <p:nvPr/>
        </p:nvSpPr>
        <p:spPr>
          <a:xfrm>
            <a:off x="1066800" y="1790700"/>
            <a:ext cx="502252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[1]</a:t>
            </a:r>
            <a:r>
              <a:rPr lang="ko-KR" altLang="en-US" sz="32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최종 학습 데이터 선정</a:t>
            </a:r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32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lvl="0">
              <a:defRPr/>
            </a:pPr>
            <a:endParaRPr lang="en-US" altLang="ko-KR" sz="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0C9742-CB33-359C-8F29-4748AC3E58D8}"/>
              </a:ext>
            </a:extLst>
          </p:cNvPr>
          <p:cNvSpPr txBox="1"/>
          <p:nvPr/>
        </p:nvSpPr>
        <p:spPr>
          <a:xfrm>
            <a:off x="2362200" y="812939"/>
            <a:ext cx="79944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- CNN Detection Cam  </a:t>
            </a:r>
            <a:r>
              <a:rPr lang="ko-KR" altLang="en-US" sz="24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 소개 및 선정 이유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CDCD4EB8-DE14-A06C-7C1C-DE4E75FD4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33" r="2778"/>
          <a:stretch/>
        </p:blipFill>
        <p:spPr bwMode="auto">
          <a:xfrm>
            <a:off x="1762060" y="2412176"/>
            <a:ext cx="2667000" cy="89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E39EA0-56EB-0C51-1C9F-A836330B9A7B}"/>
              </a:ext>
            </a:extLst>
          </p:cNvPr>
          <p:cNvSpPr txBox="1"/>
          <p:nvPr/>
        </p:nvSpPr>
        <p:spPr>
          <a:xfrm>
            <a:off x="5338173" y="3249184"/>
            <a:ext cx="12091171" cy="2427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[ 1</a:t>
            </a:r>
            <a:r>
              <a:rPr lang="ko-KR" altLang="en-US" sz="1600" b="1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인칭 시점 보행영상 소개 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주소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en-US" altLang="ko-KR" sz="1400" u="sng" dirty="0">
                <a:solidFill>
                  <a:srgbClr val="0000FF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6"/>
              </a:rPr>
              <a:t>https://aihub.or.kr/node/34125</a:t>
            </a:r>
            <a:r>
              <a:rPr lang="en-US" altLang="ko-KR" sz="1400" u="sng" dirty="0">
                <a:solidFill>
                  <a:srgbClr val="0000FF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400" dirty="0"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보행자 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165cm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시점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사회적약자 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80cm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시점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반려로봇 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40cm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시점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소형 </a:t>
            </a:r>
            <a:r>
              <a:rPr lang="ko-KR" altLang="en-US" sz="160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모빌리티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60cm </a:t>
            </a:r>
            <a:r>
              <a:rPr lang="ko-KR" altLang="en-US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점</a:t>
            </a:r>
            <a:endParaRPr lang="en-US" altLang="ko-KR" sz="1600" dirty="0">
              <a:solidFill>
                <a:srgbClr val="0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소형 </a:t>
            </a:r>
            <a:r>
              <a:rPr lang="ko-KR" altLang="en-US" sz="160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모빌리티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60cm </a:t>
            </a:r>
            <a:r>
              <a:rPr lang="ko-KR" altLang="en-US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시점이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전동 </a:t>
            </a:r>
            <a:r>
              <a:rPr lang="ko-KR" altLang="en-US" sz="160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킥보드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 시점과 비슷하기 때문에 해당 소형 </a:t>
            </a:r>
            <a:r>
              <a:rPr lang="ko-KR" altLang="en-US" sz="160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모빌리티</a:t>
            </a:r>
            <a:r>
              <a:rPr lang="ko-KR" altLang="en-US" sz="1600" dirty="0" err="1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</a:t>
            </a:r>
            <a:r>
              <a:rPr lang="ko-KR" altLang="en-US" sz="160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점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 데이터만 추출하기로 결정</a:t>
            </a:r>
            <a:endParaRPr lang="en-US" altLang="ko-KR" sz="160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</a:t>
            </a:r>
            <a:r>
              <a:rPr lang="en-US" altLang="ko-KR" sz="1600" b="1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장애인</a:t>
            </a:r>
            <a:r>
              <a:rPr lang="en-US" altLang="ko-KR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노인의 도로</a:t>
            </a:r>
            <a:r>
              <a:rPr lang="en-US" altLang="ko-KR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골목길 등 실내</a:t>
            </a:r>
            <a:r>
              <a:rPr lang="en-US" altLang="ko-KR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외의 </a:t>
            </a:r>
            <a:r>
              <a:rPr lang="en-US" altLang="ko-KR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인칭 시점 보행 환경을 파악하고</a:t>
            </a:r>
            <a:r>
              <a:rPr lang="en-US" altLang="ko-KR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보행에 장애</a:t>
            </a:r>
            <a:r>
              <a:rPr lang="en-US" altLang="ko-KR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요소를 도출해낼 수 있도록 </a:t>
            </a:r>
            <a:endParaRPr lang="en-US" altLang="ko-KR" sz="160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인공지능을 훈련하기 위한 데이터셋</a:t>
            </a:r>
            <a:endParaRPr lang="en-US" altLang="ko-KR" sz="160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 </a:t>
            </a:r>
            <a:r>
              <a:rPr lang="ko-KR" altLang="en-US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비정형 데이터로 이미지</a:t>
            </a:r>
            <a:r>
              <a:rPr lang="en-US" altLang="ko-KR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(PNG,</a:t>
            </a:r>
            <a:r>
              <a:rPr lang="ko-KR" altLang="en-US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1920*1080) 757,653</a:t>
            </a:r>
            <a:r>
              <a:rPr lang="ko-KR" altLang="en-US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장으로 구성</a:t>
            </a:r>
            <a:endParaRPr lang="en-US" altLang="ko-KR" sz="160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5E90EB69-9560-53C2-1E26-CF4006464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596" y="3334401"/>
            <a:ext cx="3308157" cy="207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D083469F-0B59-05BA-1DB8-169BF49D3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17" b="89807" l="3147" r="57914">
                        <a14:foregroundMark x1="3147" y1="53444" x2="4137" y2="69146"/>
                        <a14:foregroundMark x1="55845" y1="9917" x2="55845" y2="9917"/>
                        <a14:foregroundMark x1="54496" y1="11019" x2="56924" y2="14050"/>
                        <a14:foregroundMark x1="55216" y1="13223" x2="50809" y2="41047"/>
                        <a14:foregroundMark x1="56924" y1="11019" x2="56205" y2="46281"/>
                        <a14:foregroundMark x1="56205" y1="46281" x2="56205" y2="46281"/>
                        <a14:foregroundMark x1="50090" y1="45179" x2="54496" y2="42149"/>
                        <a14:foregroundMark x1="55216" y1="14050" x2="54856" y2="46281"/>
                        <a14:foregroundMark x1="56565" y1="20386" x2="56924" y2="39945"/>
                        <a14:foregroundMark x1="56924" y1="13223" x2="57284" y2="26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35612"/>
          <a:stretch/>
        </p:blipFill>
        <p:spPr bwMode="auto">
          <a:xfrm>
            <a:off x="1624596" y="5803326"/>
            <a:ext cx="3670211" cy="170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04674DAD-9FE4-FFED-D844-4D9D06A7E6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989" b="89532" l="54137" r="97032">
                        <a14:foregroundMark x1="54137" y1="8264" x2="57194" y2="11295"/>
                        <a14:foregroundMark x1="55486" y1="15427" x2="61960" y2="39394"/>
                        <a14:foregroundMark x1="57554" y1="17631" x2="58543" y2="39394"/>
                        <a14:foregroundMark x1="55845" y1="27824" x2="57554" y2="45455"/>
                        <a14:foregroundMark x1="56475" y1="36364" x2="59892" y2="55923"/>
                        <a14:foregroundMark x1="54137" y1="31956" x2="60252" y2="52893"/>
                        <a14:foregroundMark x1="81025" y1="34160" x2="92716" y2="38843"/>
                        <a14:foregroundMark x1="92716" y1="38843" x2="97032" y2="82369"/>
                        <a14:foregroundMark x1="97032" y1="82369" x2="93615" y2="840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594116" y="7569062"/>
            <a:ext cx="3338637" cy="161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6EE5FAC-9001-0444-9FA2-28196BF7BD29}"/>
              </a:ext>
            </a:extLst>
          </p:cNvPr>
          <p:cNvSpPr txBox="1"/>
          <p:nvPr/>
        </p:nvSpPr>
        <p:spPr>
          <a:xfrm>
            <a:off x="5338173" y="6470730"/>
            <a:ext cx="10668554" cy="1993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1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자율주행버스 개발 노선 주행 이미지 소개</a:t>
            </a:r>
            <a:r>
              <a:rPr lang="ko-KR" altLang="en-US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 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주소 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en-US" altLang="ko-KR" sz="1600" u="sng" dirty="0">
                <a:solidFill>
                  <a:srgbClr val="0000FF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12"/>
              </a:rPr>
              <a:t>https://aihub.or.kr/aidata/34113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u="sng" dirty="0">
                <a:solidFill>
                  <a:srgbClr val="0000FF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주변 환경을 인지하며 정해진 노선을 자율적으로 주행하는 대중교통 서비스 개발 가능한 데이터로 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road(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도로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데이터셋을  추출하기 위해서 사용</a:t>
            </a:r>
            <a:endParaRPr lang="en-US" altLang="ko-KR" sz="1600" dirty="0">
              <a:solidFill>
                <a:srgbClr val="0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주행 영상에서 차선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횡단보도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정지선 등의 위치를 파악하고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차선의 경우 점선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실선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색상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백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황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청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 파악할 수 있는 모델 학습을 위한 데이터셋으로 대략 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100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만 장으로 구성</a:t>
            </a:r>
            <a:endParaRPr lang="ko-KR" altLang="en-US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9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B76009-7091-6101-B241-349937E62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917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altLang="ko-KR" smtClean="0"/>
              <a:pPr/>
              <a:t>9</a:t>
            </a:fld>
            <a:r>
              <a:rPr lang="en-US" altLang="ko-KR" dirty="0"/>
              <a:t>/46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FA36B-0BCC-1919-1471-2D03811BC2E0}"/>
              </a:ext>
            </a:extLst>
          </p:cNvPr>
          <p:cNvSpPr txBox="1"/>
          <p:nvPr/>
        </p:nvSpPr>
        <p:spPr>
          <a:xfrm>
            <a:off x="2362200" y="812939"/>
            <a:ext cx="1248290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본론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머신러닝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알고리즘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가지 소개 및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CNN Detection Cam  CNN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알고리즘 선정 이유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B19E6-E747-F9D7-19FA-FB95F1A67395}"/>
              </a:ext>
            </a:extLst>
          </p:cNvPr>
          <p:cNvSpPr txBox="1"/>
          <p:nvPr/>
        </p:nvSpPr>
        <p:spPr>
          <a:xfrm>
            <a:off x="609600" y="977441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 사진 출처 : https://blog.naver.com/qkrdnjsrl0628/222509156567 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20367E72-4846-C1E1-98E1-41FE94E60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079999"/>
              </p:ext>
            </p:extLst>
          </p:nvPr>
        </p:nvGraphicFramePr>
        <p:xfrm>
          <a:off x="838200" y="1485900"/>
          <a:ext cx="16459200" cy="768346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1929259886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3718850067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3019934391"/>
                    </a:ext>
                  </a:extLst>
                </a:gridCol>
              </a:tblGrid>
              <a:tr h="51523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단점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295586"/>
                  </a:ext>
                </a:extLst>
              </a:tr>
              <a:tr h="18816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ANN</a:t>
                      </a:r>
                    </a:p>
                    <a:p>
                      <a:pPr algn="ctr" latinLnBrk="1"/>
                      <a:r>
                        <a:rPr lang="en-US" altLang="ko-KR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Artificial Neural Network</a:t>
                      </a:r>
                    </a:p>
                    <a:p>
                      <a:pPr algn="ctr" latinLnBrk="1"/>
                      <a:r>
                        <a:rPr lang="en-US" altLang="ko-KR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</a:t>
                      </a:r>
                      <a:r>
                        <a:rPr lang="ko-KR" altLang="en-US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인공신경망</a:t>
                      </a:r>
                      <a:r>
                        <a:rPr lang="en-US" altLang="ko-KR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)</a:t>
                      </a:r>
                      <a:endParaRPr lang="ko-KR" altLang="en-US" sz="24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인간의 뉴런이 연결된 형태를 수학적으로 모방한 모델</a:t>
                      </a:r>
                    </a:p>
                    <a:p>
                      <a:pPr algn="ctr" latinLnBrk="1"/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데이터를 분석하여 예측</a:t>
                      </a:r>
                      <a:r>
                        <a:rPr lang="en-US" altLang="ko-KR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분류 등의 의사결정 문제를 해결하는데 적용할 수 있는 기법</a:t>
                      </a:r>
                      <a:endParaRPr lang="en-US" altLang="ko-KR" sz="20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학습 과정에서 최적의 파라미터 값을 </a:t>
                      </a:r>
                      <a:endParaRPr lang="en-US" altLang="ko-KR" sz="20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찾기 어려워 지역 최소값에 머무르는 문제점이 발생</a:t>
                      </a:r>
                      <a:endParaRPr lang="en-US" altLang="ko-KR" sz="20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</a:t>
                      </a:r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과적합과 느린 학습 시간</a:t>
                      </a:r>
                    </a:p>
                    <a:p>
                      <a:pPr algn="ctr" latinLnBrk="1"/>
                      <a:endParaRPr lang="ko-KR" altLang="en-US" sz="20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364282"/>
                  </a:ext>
                </a:extLst>
              </a:tr>
              <a:tr h="18816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DNN</a:t>
                      </a:r>
                    </a:p>
                    <a:p>
                      <a:pPr algn="ctr" latinLnBrk="1"/>
                      <a:r>
                        <a:rPr lang="en-US" altLang="ko-KR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Deep Neural Network</a:t>
                      </a:r>
                    </a:p>
                    <a:p>
                      <a:pPr algn="ctr" latinLnBrk="1"/>
                      <a:r>
                        <a:rPr lang="en-US" altLang="ko-KR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</a:t>
                      </a:r>
                      <a:r>
                        <a:rPr lang="ko-KR" altLang="en-US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심층신경망</a:t>
                      </a:r>
                      <a:r>
                        <a:rPr lang="en-US" altLang="ko-KR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)</a:t>
                      </a:r>
                      <a:endParaRPr lang="ko-KR" altLang="en-US" sz="24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모델 내 은닉층을 많이 늘려서 학습 결과를 향상시키는 알고리즘</a:t>
                      </a:r>
                      <a:endParaRPr lang="en-US" altLang="ko-KR" sz="20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컴퓨터가 스스로 분류 레이블을 만들어 내고</a:t>
                      </a:r>
                      <a:r>
                        <a:rPr lang="en-US" altLang="ko-KR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데이터를 구분 짓는 과정을 반복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flatten </a:t>
                      </a:r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후 공간적</a:t>
                      </a:r>
                      <a:r>
                        <a:rPr lang="en-US" altLang="ko-KR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/</a:t>
                      </a:r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지역적 정보가 손실</a:t>
                      </a:r>
                      <a:endParaRPr lang="en-US" altLang="ko-KR" sz="20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학습 시간과 효율성이 저하되는 문제가 발생</a:t>
                      </a:r>
                      <a:endParaRPr lang="en-US" altLang="ko-KR" sz="20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20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175639"/>
                  </a:ext>
                </a:extLst>
              </a:tr>
              <a:tr h="18816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RNN</a:t>
                      </a:r>
                    </a:p>
                    <a:p>
                      <a:pPr algn="ctr" latinLnBrk="1"/>
                      <a:r>
                        <a:rPr lang="en-US" altLang="ko-KR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Recurrent Neural Network</a:t>
                      </a:r>
                    </a:p>
                    <a:p>
                      <a:pPr algn="ctr" latinLnBrk="1"/>
                      <a:r>
                        <a:rPr lang="en-US" altLang="ko-KR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</a:t>
                      </a:r>
                      <a:r>
                        <a:rPr lang="ko-KR" altLang="en-US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순환신경망</a:t>
                      </a:r>
                      <a:r>
                        <a:rPr lang="en-US" altLang="ko-KR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)</a:t>
                      </a:r>
                      <a:endParaRPr lang="ko-KR" altLang="en-US" sz="24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반복적이고 순차적인 데이터 학습에 특화된 인공신경망의 한 종류</a:t>
                      </a:r>
                      <a:endParaRPr lang="en-US" altLang="ko-KR" sz="20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음성 파형을 파악하거나 텍스트의 앞</a:t>
                      </a:r>
                      <a:r>
                        <a:rPr lang="en-US" altLang="ko-KR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/</a:t>
                      </a:r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뒤 성분을 파악할 때 주로 사용</a:t>
                      </a:r>
                      <a:endParaRPr lang="en-US" altLang="ko-KR" sz="20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(ex. </a:t>
                      </a:r>
                      <a:r>
                        <a:rPr lang="ko-KR" altLang="en-US" sz="2000" b="0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파파고</a:t>
                      </a:r>
                      <a:r>
                        <a:rPr lang="en-US" altLang="ko-KR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구글 번역기</a:t>
                      </a:r>
                      <a:r>
                        <a:rPr lang="en-US" altLang="ko-KR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)</a:t>
                      </a:r>
                      <a:endParaRPr lang="ko-KR" altLang="en-US" sz="20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본 팀의 프로젝트는 이미지를 학습해서 분류하는 것이 목적이라 프로젝트의 방향에 최적화된 알고리즘이 아니기에 선정하지 않음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067442"/>
                  </a:ext>
                </a:extLst>
              </a:tr>
              <a:tr h="1523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GAN</a:t>
                      </a:r>
                    </a:p>
                    <a:p>
                      <a:pPr algn="ctr" latinLnBrk="1"/>
                      <a:r>
                        <a:rPr lang="en-US" altLang="ko-KR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Generative Adversarial Network</a:t>
                      </a:r>
                    </a:p>
                    <a:p>
                      <a:pPr algn="ctr" latinLnBrk="1"/>
                      <a:r>
                        <a:rPr lang="en-US" altLang="ko-KR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</a:t>
                      </a:r>
                      <a:r>
                        <a:rPr lang="ko-KR" altLang="en-US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생성 적대 신경망</a:t>
                      </a:r>
                      <a:r>
                        <a:rPr lang="en-US" altLang="ko-KR" sz="24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)</a:t>
                      </a:r>
                      <a:endParaRPr lang="ko-KR" altLang="en-US" sz="2400" b="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즉</a:t>
                      </a:r>
                      <a:r>
                        <a:rPr lang="en-US" altLang="ko-KR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신경망을 통해 진짜 같은 가짜를 만들어 내는 것을 목표로 두고 있는 머신 러닝 알고리즘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본 팀의 프로젝트는 이미지를 학습해서 분류하는 것이 목적이라 프로젝트의 방향에 최적화된 알고리즘이 아니기에 선정하지 않음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40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7853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</TotalTime>
  <Words>4064</Words>
  <Application>Microsoft Office PowerPoint</Application>
  <PresentationFormat>사용자 지정</PresentationFormat>
  <Paragraphs>547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?? ??</vt:lpstr>
      <vt:lpstr>맑은 고딕</vt:lpstr>
      <vt:lpstr>여기어때 잘난체</vt:lpstr>
      <vt:lpstr>Arial</vt:lpstr>
      <vt:lpstr>Calibri</vt:lpstr>
      <vt:lpstr>Office Theme</vt:lpstr>
      <vt:lpstr>CNN 알고리즘을 이용한  조선대학교 내 전동 킥보드  불법 주행 인식 인공지능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전은민</cp:lastModifiedBy>
  <cp:revision>62</cp:revision>
  <dcterms:created xsi:type="dcterms:W3CDTF">2022-06-06T20:56:12Z</dcterms:created>
  <dcterms:modified xsi:type="dcterms:W3CDTF">2022-06-12T17:14:46Z</dcterms:modified>
</cp:coreProperties>
</file>